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147472439" r:id="rId2"/>
    <p:sldId id="2147472394" r:id="rId3"/>
    <p:sldId id="4185" r:id="rId4"/>
    <p:sldId id="4156" r:id="rId5"/>
    <p:sldId id="2147472326" r:id="rId6"/>
    <p:sldId id="1828" r:id="rId7"/>
    <p:sldId id="2147472396" r:id="rId8"/>
    <p:sldId id="2147472397" r:id="rId9"/>
    <p:sldId id="258" r:id="rId10"/>
    <p:sldId id="259" r:id="rId11"/>
    <p:sldId id="2147472395" r:id="rId12"/>
    <p:sldId id="260" r:id="rId13"/>
    <p:sldId id="263" r:id="rId14"/>
    <p:sldId id="2147472398" r:id="rId15"/>
    <p:sldId id="214747244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FF726-02CD-164B-860A-37C4C1DC78CF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77E03-C444-1143-ABDC-BB10EF604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4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- This slide talks about 3 core Pillars of any ML platform also Highlights Key capabilities of the Insights Engine platform listed on the extreme Right section</a:t>
            </a:r>
            <a:endParaRPr lang="en-US" sz="1800">
              <a:effectLst/>
              <a:latin typeface="Arial" panose="020B0604020202020204" pitchFamily="34" charset="0"/>
            </a:endParaRPr>
          </a:p>
          <a:p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Data Engineers take care of cleaning, labelling, and filtering the data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This clean data is used by data scientists to build their models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Which are then passed to the MLE Engineers and Developers to optimize it, create API wrapper around it and be deployed to PROD environment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171450" indent="-171450">
              <a:buFontTx/>
              <a:buChar char="-"/>
            </a:pPr>
            <a:r>
              <a:rPr lang="en-GB"/>
              <a:t>This whole process of optimizing the model, building API wrappers, and deploying to PROD is taken care of by IE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9552B-4FF5-4869-9742-DEC74430A54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4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06C59-97D4-445F-B8D5-7120D9DF265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1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06C59-97D4-445F-B8D5-7120D9DF265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1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6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0738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A2B06E7-15FF-EA79-C7AF-B1B79173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33400"/>
            <a:ext cx="11588400" cy="472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0622BF9-C74F-1D96-EB57-6D5636B25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798" y="225425"/>
            <a:ext cx="11588400" cy="307777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400" b="0" cap="none" baseline="0">
                <a:solidFill>
                  <a:schemeClr val="accent2"/>
                </a:solidFill>
              </a:defRPr>
            </a:lvl1pPr>
            <a:lvl2pPr marL="3175" indent="0" algn="l">
              <a:buNone/>
              <a:defRPr sz="1800" b="0" cap="none">
                <a:solidFill>
                  <a:schemeClr val="tx1"/>
                </a:solidFill>
              </a:defRPr>
            </a:lvl2pPr>
            <a:lvl3pPr marL="180968" indent="0" algn="l">
              <a:buNone/>
              <a:defRPr sz="1800" b="0" cap="none">
                <a:solidFill>
                  <a:schemeClr val="tx1"/>
                </a:solidFill>
              </a:defRPr>
            </a:lvl3pPr>
            <a:lvl4pPr marL="358761" indent="0" algn="l">
              <a:buNone/>
              <a:defRPr sz="1800" b="0" cap="none">
                <a:solidFill>
                  <a:schemeClr val="tx1"/>
                </a:solidFill>
              </a:defRPr>
            </a:lvl4pPr>
            <a:lvl5pPr marL="549253" indent="0" algn="l">
              <a:buNone/>
              <a:defRPr sz="1800" b="0" cap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074935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. 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CD2F-DA18-4FBF-A044-60C72558E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229359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/>
              <a:t>Divider title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2484E-A8DB-414A-AB04-DE48F62786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GB"/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3ADFF-D878-42C3-90BC-B02D82ED20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9C47F3-E74D-462A-9E9A-E7164C68AF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B735269-B8F5-4C02-A55E-0834620F9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1" y="1619532"/>
            <a:ext cx="11582397" cy="4628869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09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. Single photo_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A10CC6-6847-4E06-9B1F-1D4CB73736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1" y="304801"/>
            <a:ext cx="11582397" cy="5943600"/>
          </a:xfrm>
          <a:solidFill>
            <a:schemeClr val="accent6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C99F9-7155-4E6C-A386-546C12760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11582400" cy="701039"/>
          </a:xfrm>
        </p:spPr>
        <p:txBody>
          <a:bodyPr lIns="182880" tIns="182880" rIns="182880" bIns="182880"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5919D-D0C6-48C7-B628-3466CD115F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GB"/>
              <a:t>CLASSIFICATION: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18824-7873-47D2-BC8C-3E418F63F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9C47F3-E74D-462A-9E9A-E7164C68AF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52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803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B91BE5-8398-34E9-A9DC-EA73947F53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40213" y="0"/>
            <a:ext cx="7951787" cy="6172200"/>
          </a:xfrm>
        </p:spPr>
        <p:txBody>
          <a:bodyPr/>
          <a:lstStyle/>
          <a:p>
            <a:endParaRPr lang="pt-BR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A6D783-BFDC-9566-0BC9-35808D6FEA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635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A6D783-BFDC-9566-0BC9-35808D6FEA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61414" y="6500138"/>
            <a:ext cx="1993392" cy="2468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noProof="0">
                <a:solidFill>
                  <a:srgbClr val="626469"/>
                </a:solidFill>
              </a:rPr>
              <a:t>Classification: INTERNAL USE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304798" y="6500138"/>
            <a:ext cx="347472" cy="246888"/>
          </a:xfrm>
          <a:prstGeom prst="rect">
            <a:avLst/>
          </a:prstGeom>
        </p:spPr>
        <p:txBody>
          <a:bodyPr/>
          <a:lstStyle/>
          <a:p>
            <a:fld id="{B607D717-EBD7-4547-9BED-5BE954E67841}" type="slidenum">
              <a:rPr lang="en-GB" noProof="0" smtClean="0">
                <a:solidFill>
                  <a:srgbClr val="626469"/>
                </a:solidFill>
              </a:rPr>
              <a:pPr/>
              <a:t>‹#›</a:t>
            </a:fld>
            <a:endParaRPr lang="en-GB" noProof="0">
              <a:solidFill>
                <a:srgbClr val="626469"/>
              </a:solidFill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57A4050-18E9-29DC-F093-6D51C53D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849880"/>
            <a:ext cx="3642949" cy="47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7524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ceedings.neurips.cc/paper/2015/file/86df7dcfd896fcaf2674f757a2463eba-Paper.pdf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Graphic 3118">
            <a:extLst>
              <a:ext uri="{FF2B5EF4-FFF2-40B4-BE49-F238E27FC236}">
                <a16:creationId xmlns:a16="http://schemas.microsoft.com/office/drawing/2014/main" id="{A1832037-9887-66C4-EC93-F1126CA8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4021" b="35657"/>
          <a:stretch/>
        </p:blipFill>
        <p:spPr>
          <a:xfrm>
            <a:off x="17" y="0"/>
            <a:ext cx="12191983" cy="68579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F6C387-F74F-8842-EAC5-1079FC48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4799743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28600" tIns="152400" rIns="228600" bIns="152400" rtlCol="0" anchor="ctr" anchorCtr="1">
            <a:normAutofit fontScale="90000"/>
          </a:bodyPr>
          <a:lstStyle/>
          <a:p>
            <a:pPr defTabSz="761970"/>
            <a:r>
              <a:rPr lang="en-US" sz="3167" spc="167" dirty="0">
                <a:solidFill>
                  <a:schemeClr val="tx1"/>
                </a:solidFill>
              </a:rPr>
              <a:t>Platform Architect @ Syngenta</a:t>
            </a:r>
            <a:br>
              <a:rPr lang="en-US" sz="3167" spc="167" dirty="0">
                <a:solidFill>
                  <a:schemeClr val="tx1"/>
                </a:solidFill>
              </a:rPr>
            </a:br>
            <a:br>
              <a:rPr lang="en-US" sz="3167" spc="167" dirty="0">
                <a:solidFill>
                  <a:schemeClr val="tx1"/>
                </a:solidFill>
              </a:rPr>
            </a:br>
            <a:endParaRPr lang="en-US" sz="3167" spc="167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4320D-1DC0-78A3-9528-F0EF86785B52}"/>
              </a:ext>
            </a:extLst>
          </p:cNvPr>
          <p:cNvSpPr txBox="1"/>
          <p:nvPr/>
        </p:nvSpPr>
        <p:spPr>
          <a:xfrm>
            <a:off x="2568194" y="5396766"/>
            <a:ext cx="6801613" cy="1239894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/>
          <a:p>
            <a:pPr algn="ctr" defTabSz="761970">
              <a:spcBef>
                <a:spcPts val="833"/>
              </a:spcBef>
              <a:buClr>
                <a:schemeClr val="accent2"/>
              </a:buClr>
            </a:pPr>
            <a:r>
              <a:rPr lang="en-US" sz="1667" dirty="0"/>
              <a:t>www.linkedin.com/in/yashwantrao-raut</a:t>
            </a:r>
          </a:p>
        </p:txBody>
      </p:sp>
    </p:spTree>
    <p:extLst>
      <p:ext uri="{BB962C8B-B14F-4D97-AF65-F5344CB8AC3E}">
        <p14:creationId xmlns:p14="http://schemas.microsoft.com/office/powerpoint/2010/main" val="146636357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2"/>
          <p:cNvSpPr/>
          <p:nvPr/>
        </p:nvSpPr>
        <p:spPr>
          <a:xfrm>
            <a:off x="492158" y="199430"/>
            <a:ext cx="10380365" cy="590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51"/>
              </a:lnSpc>
            </a:pPr>
            <a:r>
              <a:rPr lang="en-US" sz="37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Deployment (CD)</a:t>
            </a:r>
            <a:endParaRPr lang="en-US" sz="372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9" y="1073547"/>
            <a:ext cx="3622973" cy="756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1170" y="2113062"/>
            <a:ext cx="236269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</a:t>
            </a:r>
            <a:endParaRPr lang="en-US" sz="1861" dirty="0"/>
          </a:p>
        </p:txBody>
      </p:sp>
      <p:sp>
        <p:nvSpPr>
          <p:cNvPr id="9" name="Text 4"/>
          <p:cNvSpPr/>
          <p:nvPr/>
        </p:nvSpPr>
        <p:spPr>
          <a:xfrm>
            <a:off x="681171" y="2521744"/>
            <a:ext cx="324494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On Dev</a:t>
            </a:r>
            <a:endParaRPr lang="en-US" sz="148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31" y="1073547"/>
            <a:ext cx="3622973" cy="756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04143" y="2113062"/>
            <a:ext cx="236269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</a:t>
            </a:r>
            <a:endParaRPr lang="en-US" sz="1861" dirty="0"/>
          </a:p>
        </p:txBody>
      </p:sp>
      <p:sp>
        <p:nvSpPr>
          <p:cNvPr id="12" name="Text 6"/>
          <p:cNvSpPr/>
          <p:nvPr/>
        </p:nvSpPr>
        <p:spPr>
          <a:xfrm>
            <a:off x="4304143" y="2521743"/>
            <a:ext cx="3244949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to next Env, Till production </a:t>
            </a:r>
            <a:endParaRPr lang="en-US" sz="148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104" y="1073547"/>
            <a:ext cx="3622973" cy="756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27115" y="2113062"/>
            <a:ext cx="2644577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</a:t>
            </a:r>
            <a:endParaRPr lang="en-US" sz="1861" dirty="0"/>
          </a:p>
        </p:txBody>
      </p:sp>
      <p:sp>
        <p:nvSpPr>
          <p:cNvPr id="15" name="Text 8"/>
          <p:cNvSpPr/>
          <p:nvPr/>
        </p:nvSpPr>
        <p:spPr>
          <a:xfrm>
            <a:off x="7927116" y="2521743"/>
            <a:ext cx="3244949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the deployment</a:t>
            </a:r>
            <a:endParaRPr lang="en-US" sz="1488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AEBE9-0C36-1234-E882-838387329C7D}"/>
              </a:ext>
            </a:extLst>
          </p:cNvPr>
          <p:cNvSpPr txBox="1"/>
          <p:nvPr/>
        </p:nvSpPr>
        <p:spPr>
          <a:xfrm>
            <a:off x="492158" y="3387526"/>
            <a:ext cx="17545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Capacity Provision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F6C7AE-82AC-A920-5756-8D5033D6FAEB}"/>
              </a:ext>
            </a:extLst>
          </p:cNvPr>
          <p:cNvSpPr txBox="1"/>
          <p:nvPr/>
        </p:nvSpPr>
        <p:spPr>
          <a:xfrm>
            <a:off x="486640" y="3876883"/>
            <a:ext cx="20217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Dependency Planning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5C074-DF2F-F462-FB50-0BEBDF1686A6}"/>
              </a:ext>
            </a:extLst>
          </p:cNvPr>
          <p:cNvSpPr txBox="1"/>
          <p:nvPr/>
        </p:nvSpPr>
        <p:spPr>
          <a:xfrm>
            <a:off x="492158" y="4366241"/>
            <a:ext cx="1772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Verify Integrations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21C42C-9889-3751-0291-2636E77C075E}"/>
              </a:ext>
            </a:extLst>
          </p:cNvPr>
          <p:cNvSpPr txBox="1"/>
          <p:nvPr/>
        </p:nvSpPr>
        <p:spPr>
          <a:xfrm>
            <a:off x="4304142" y="3334697"/>
            <a:ext cx="17560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Verify Side Effects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89916-36D1-E348-566F-0B89C0EFB9DD}"/>
              </a:ext>
            </a:extLst>
          </p:cNvPr>
          <p:cNvSpPr txBox="1"/>
          <p:nvPr/>
        </p:nvSpPr>
        <p:spPr>
          <a:xfrm>
            <a:off x="4304142" y="3740246"/>
            <a:ext cx="1840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Acceptance Testing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4615C0-675E-66AE-1FA5-9BB8E92AF747}"/>
              </a:ext>
            </a:extLst>
          </p:cNvPr>
          <p:cNvSpPr txBox="1"/>
          <p:nvPr/>
        </p:nvSpPr>
        <p:spPr>
          <a:xfrm>
            <a:off x="4290360" y="4184660"/>
            <a:ext cx="1772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Verify Integrations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78DC0-6EBD-A8DC-5A7D-611CADC06722}"/>
              </a:ext>
            </a:extLst>
          </p:cNvPr>
          <p:cNvSpPr txBox="1"/>
          <p:nvPr/>
        </p:nvSpPr>
        <p:spPr>
          <a:xfrm>
            <a:off x="7978766" y="3334697"/>
            <a:ext cx="11993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Side Effects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F86BA-D092-685B-EBBF-36B5F3DAEE09}"/>
              </a:ext>
            </a:extLst>
          </p:cNvPr>
          <p:cNvSpPr txBox="1"/>
          <p:nvPr/>
        </p:nvSpPr>
        <p:spPr>
          <a:xfrm>
            <a:off x="7986977" y="3740246"/>
            <a:ext cx="2185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Resource Consumption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27C23C-95A3-BF43-1C13-EDBCF6A6AAE0}"/>
              </a:ext>
            </a:extLst>
          </p:cNvPr>
          <p:cNvSpPr txBox="1"/>
          <p:nvPr/>
        </p:nvSpPr>
        <p:spPr>
          <a:xfrm>
            <a:off x="7986977" y="4205381"/>
            <a:ext cx="689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40A77-3C1F-E8EE-99F0-1502D43E4346}"/>
              </a:ext>
            </a:extLst>
          </p:cNvPr>
          <p:cNvSpPr txBox="1"/>
          <p:nvPr/>
        </p:nvSpPr>
        <p:spPr>
          <a:xfrm>
            <a:off x="7961667" y="4666907"/>
            <a:ext cx="558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3AD60-04EC-69EE-62CA-03DB026B22DB}"/>
              </a:ext>
            </a:extLst>
          </p:cNvPr>
          <p:cNvSpPr txBox="1"/>
          <p:nvPr/>
        </p:nvSpPr>
        <p:spPr>
          <a:xfrm>
            <a:off x="7985712" y="5169706"/>
            <a:ext cx="5597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Logs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249BA8-61D2-7B2E-7B2B-FBC4462666C8}"/>
              </a:ext>
            </a:extLst>
          </p:cNvPr>
          <p:cNvSpPr txBox="1"/>
          <p:nvPr/>
        </p:nvSpPr>
        <p:spPr>
          <a:xfrm>
            <a:off x="7985712" y="5762454"/>
            <a:ext cx="755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Health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35691A-911F-A520-A66C-15221EB2C97F}"/>
              </a:ext>
            </a:extLst>
          </p:cNvPr>
          <p:cNvSpPr txBox="1"/>
          <p:nvPr/>
        </p:nvSpPr>
        <p:spPr>
          <a:xfrm>
            <a:off x="4290360" y="4666907"/>
            <a:ext cx="19355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Performance Testing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1B26448-719B-4B63-FC34-7C33B6C09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3339"/>
          <a:stretch/>
        </p:blipFill>
        <p:spPr>
          <a:xfrm>
            <a:off x="304801" y="304801"/>
            <a:ext cx="11582397" cy="5943600"/>
          </a:xfrm>
          <a:prstGeom prst="rect">
            <a:avLst/>
          </a:prstGeom>
          <a:noFill/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7A3AB32-6F05-4158-99B5-C1859EE8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701039"/>
          </a:xfrm>
        </p:spPr>
        <p:txBody>
          <a:bodyPr anchor="t"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en-US" dirty="0"/>
              <a:t>CI/CD Process</a:t>
            </a:r>
          </a:p>
        </p:txBody>
      </p:sp>
    </p:spTree>
    <p:extLst>
      <p:ext uri="{BB962C8B-B14F-4D97-AF65-F5344CB8AC3E}">
        <p14:creationId xmlns:p14="http://schemas.microsoft.com/office/powerpoint/2010/main" val="132491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319040" y="302420"/>
            <a:ext cx="6572746" cy="590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51"/>
              </a:lnSpc>
            </a:pPr>
            <a:r>
              <a:rPr lang="en-US" sz="372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CI/CD with MLOps</a:t>
            </a:r>
            <a:endParaRPr lang="en-US" sz="3721" dirty="0"/>
          </a:p>
        </p:txBody>
      </p:sp>
      <p:sp>
        <p:nvSpPr>
          <p:cNvPr id="5" name="Text 3"/>
          <p:cNvSpPr/>
          <p:nvPr/>
        </p:nvSpPr>
        <p:spPr>
          <a:xfrm>
            <a:off x="661492" y="3028553"/>
            <a:ext cx="236269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Versioning</a:t>
            </a:r>
            <a:endParaRPr lang="en-US" sz="1861" dirty="0"/>
          </a:p>
        </p:txBody>
      </p:sp>
      <p:sp>
        <p:nvSpPr>
          <p:cNvPr id="6" name="Text 4"/>
          <p:cNvSpPr/>
          <p:nvPr/>
        </p:nvSpPr>
        <p:spPr>
          <a:xfrm>
            <a:off x="661492" y="3512840"/>
            <a:ext cx="3315097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integrates with data versioning systems to ensure reproducibility and traceability of training data.</a:t>
            </a:r>
            <a:endParaRPr lang="en-US" sz="1488" dirty="0"/>
          </a:p>
        </p:txBody>
      </p:sp>
      <p:sp>
        <p:nvSpPr>
          <p:cNvPr id="7" name="Text 5"/>
          <p:cNvSpPr/>
          <p:nvPr/>
        </p:nvSpPr>
        <p:spPr>
          <a:xfrm>
            <a:off x="4444107" y="3028553"/>
            <a:ext cx="236269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Monitoring</a:t>
            </a:r>
            <a:endParaRPr lang="en-US" sz="1861" dirty="0"/>
          </a:p>
        </p:txBody>
      </p:sp>
      <p:sp>
        <p:nvSpPr>
          <p:cNvPr id="8" name="Text 6"/>
          <p:cNvSpPr/>
          <p:nvPr/>
        </p:nvSpPr>
        <p:spPr>
          <a:xfrm>
            <a:off x="4444107" y="3512840"/>
            <a:ext cx="3315097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model monitoring in the CI/CD pipeline helps detect drift and triggers retraining or redeployment.</a:t>
            </a:r>
            <a:endParaRPr lang="en-US" sz="1488" dirty="0"/>
          </a:p>
        </p:txBody>
      </p:sp>
      <p:sp>
        <p:nvSpPr>
          <p:cNvPr id="9" name="Text 7"/>
          <p:cNvSpPr/>
          <p:nvPr/>
        </p:nvSpPr>
        <p:spPr>
          <a:xfrm>
            <a:off x="8226723" y="3028553"/>
            <a:ext cx="2404864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 Automation</a:t>
            </a:r>
            <a:endParaRPr lang="en-US" sz="1861" dirty="0"/>
          </a:p>
        </p:txBody>
      </p:sp>
      <p:sp>
        <p:nvSpPr>
          <p:cNvPr id="10" name="Text 8"/>
          <p:cNvSpPr/>
          <p:nvPr/>
        </p:nvSpPr>
        <p:spPr>
          <a:xfrm>
            <a:off x="8226722" y="3512840"/>
            <a:ext cx="3315097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streamlines the entire ML/AI lifecycle, from training to deployment, reducing manual intervention.</a:t>
            </a:r>
            <a:endParaRPr lang="en-US" sz="148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4" y="2257128"/>
            <a:ext cx="4166593" cy="23437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39432" y="953493"/>
            <a:ext cx="6485136" cy="101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990"/>
              </a:lnSpc>
            </a:pPr>
            <a:r>
              <a:rPr lang="en-US" sz="3192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Versioning and Reproducibility in CI/CD for ML/AI</a:t>
            </a:r>
            <a:endParaRPr lang="en-US" sz="3192" dirty="0"/>
          </a:p>
        </p:txBody>
      </p:sp>
      <p:sp>
        <p:nvSpPr>
          <p:cNvPr id="7" name="Shape 3"/>
          <p:cNvSpPr/>
          <p:nvPr/>
        </p:nvSpPr>
        <p:spPr>
          <a:xfrm>
            <a:off x="5139432" y="2210098"/>
            <a:ext cx="6485136" cy="3694311"/>
          </a:xfrm>
          <a:prstGeom prst="roundRect">
            <a:avLst>
              <a:gd name="adj" fmla="val 6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Shape 4"/>
          <p:cNvSpPr/>
          <p:nvPr/>
        </p:nvSpPr>
        <p:spPr>
          <a:xfrm>
            <a:off x="5145782" y="2216448"/>
            <a:ext cx="6472436" cy="9852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5"/>
          <p:cNvSpPr/>
          <p:nvPr/>
        </p:nvSpPr>
        <p:spPr>
          <a:xfrm>
            <a:off x="5307906" y="2320032"/>
            <a:ext cx="2908796" cy="259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Versioning</a:t>
            </a:r>
            <a:endParaRPr lang="en-US" sz="1277" dirty="0"/>
          </a:p>
        </p:txBody>
      </p:sp>
      <p:sp>
        <p:nvSpPr>
          <p:cNvPr id="10" name="Text 6"/>
          <p:cNvSpPr/>
          <p:nvPr/>
        </p:nvSpPr>
        <p:spPr>
          <a:xfrm>
            <a:off x="8547299" y="2320032"/>
            <a:ext cx="2908796" cy="778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version control of model training code, scripts, and dependencies.</a:t>
            </a:r>
            <a:endParaRPr lang="en-US" sz="1277" dirty="0"/>
          </a:p>
        </p:txBody>
      </p:sp>
      <p:sp>
        <p:nvSpPr>
          <p:cNvPr id="11" name="Shape 7"/>
          <p:cNvSpPr/>
          <p:nvPr/>
        </p:nvSpPr>
        <p:spPr>
          <a:xfrm>
            <a:off x="5145782" y="3201691"/>
            <a:ext cx="6472436" cy="725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Text 8"/>
          <p:cNvSpPr/>
          <p:nvPr/>
        </p:nvSpPr>
        <p:spPr>
          <a:xfrm>
            <a:off x="5307906" y="3305274"/>
            <a:ext cx="2908796" cy="259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Versioning</a:t>
            </a:r>
            <a:endParaRPr lang="en-US" sz="1277" dirty="0"/>
          </a:p>
        </p:txBody>
      </p:sp>
      <p:sp>
        <p:nvSpPr>
          <p:cNvPr id="13" name="Text 9"/>
          <p:cNvSpPr/>
          <p:nvPr/>
        </p:nvSpPr>
        <p:spPr>
          <a:xfrm>
            <a:off x="8547299" y="3305275"/>
            <a:ext cx="2908796" cy="518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training and validation datasets to ensure reproducibility.</a:t>
            </a:r>
            <a:endParaRPr lang="en-US" sz="1277" dirty="0"/>
          </a:p>
        </p:txBody>
      </p:sp>
      <p:sp>
        <p:nvSpPr>
          <p:cNvPr id="14" name="Shape 10"/>
          <p:cNvSpPr/>
          <p:nvPr/>
        </p:nvSpPr>
        <p:spPr>
          <a:xfrm>
            <a:off x="5145782" y="3927574"/>
            <a:ext cx="6472436" cy="9852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1"/>
          <p:cNvSpPr/>
          <p:nvPr/>
        </p:nvSpPr>
        <p:spPr>
          <a:xfrm>
            <a:off x="5307906" y="4031159"/>
            <a:ext cx="2908796" cy="259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Versioning</a:t>
            </a:r>
            <a:endParaRPr lang="en-US" sz="1277" dirty="0"/>
          </a:p>
        </p:txBody>
      </p:sp>
      <p:sp>
        <p:nvSpPr>
          <p:cNvPr id="16" name="Text 12"/>
          <p:cNvSpPr/>
          <p:nvPr/>
        </p:nvSpPr>
        <p:spPr>
          <a:xfrm>
            <a:off x="8547299" y="4031159"/>
            <a:ext cx="2908796" cy="778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trained models, hyperparameters, and evaluation metrics as versioned artifacts.</a:t>
            </a:r>
            <a:endParaRPr lang="en-US" sz="1277" dirty="0"/>
          </a:p>
        </p:txBody>
      </p:sp>
      <p:sp>
        <p:nvSpPr>
          <p:cNvPr id="17" name="Shape 13"/>
          <p:cNvSpPr/>
          <p:nvPr/>
        </p:nvSpPr>
        <p:spPr>
          <a:xfrm>
            <a:off x="5145782" y="4912817"/>
            <a:ext cx="6472436" cy="9852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Text 14"/>
          <p:cNvSpPr/>
          <p:nvPr/>
        </p:nvSpPr>
        <p:spPr>
          <a:xfrm>
            <a:off x="5307906" y="5016401"/>
            <a:ext cx="2908796" cy="2593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Versioning</a:t>
            </a:r>
            <a:endParaRPr lang="en-US" sz="1277" dirty="0"/>
          </a:p>
        </p:txBody>
      </p:sp>
      <p:sp>
        <p:nvSpPr>
          <p:cNvPr id="19" name="Text 15"/>
          <p:cNvSpPr/>
          <p:nvPr/>
        </p:nvSpPr>
        <p:spPr>
          <a:xfrm>
            <a:off x="8547299" y="5016401"/>
            <a:ext cx="2908796" cy="778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42"/>
              </a:lnSpc>
            </a:pPr>
            <a:r>
              <a:rPr lang="en-US" sz="127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the full software environment, including libraries and frameworks.</a:t>
            </a:r>
            <a:endParaRPr lang="en-US" sz="127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40552" b="25314"/>
          <a:stretch/>
        </p:blipFill>
        <p:spPr>
          <a:xfrm>
            <a:off x="17" y="8"/>
            <a:ext cx="12191983" cy="6857992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791450" y="1678665"/>
            <a:ext cx="4482553" cy="2369131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/>
          <a:p>
            <a:pPr algn="r">
              <a:spcBef>
                <a:spcPct val="0"/>
              </a:spcBef>
              <a:spcAft>
                <a:spcPts val="500"/>
              </a:spcAft>
            </a:pPr>
            <a:r>
              <a:rPr lang="en-US" sz="5400" cap="all" spc="167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5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BFEF-9E66-2E84-1632-1897F057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Graphic 3118">
            <a:extLst>
              <a:ext uri="{FF2B5EF4-FFF2-40B4-BE49-F238E27FC236}">
                <a16:creationId xmlns:a16="http://schemas.microsoft.com/office/drawing/2014/main" id="{1FB9B726-9453-9405-CC5C-4434BE18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4021" b="35657"/>
          <a:stretch/>
        </p:blipFill>
        <p:spPr>
          <a:xfrm>
            <a:off x="17" y="0"/>
            <a:ext cx="12191983" cy="68579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EEC8F4-5FCC-4408-51DE-C08DFFF7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199" y="4799743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28600" tIns="152400" rIns="228600" bIns="152400" rtlCol="0" anchor="ctr" anchorCtr="1">
            <a:normAutofit fontScale="90000"/>
          </a:bodyPr>
          <a:lstStyle/>
          <a:p>
            <a:pPr defTabSz="761970"/>
            <a:r>
              <a:rPr lang="en-US" sz="3167" spc="167" dirty="0">
                <a:solidFill>
                  <a:schemeClr val="tx1"/>
                </a:solidFill>
              </a:rPr>
              <a:t>Thank you</a:t>
            </a:r>
            <a:br>
              <a:rPr lang="en-US" sz="3167" spc="167" dirty="0">
                <a:solidFill>
                  <a:schemeClr val="tx1"/>
                </a:solidFill>
              </a:rPr>
            </a:br>
            <a:br>
              <a:rPr lang="en-US" sz="3167" spc="167" dirty="0">
                <a:solidFill>
                  <a:schemeClr val="tx1"/>
                </a:solidFill>
              </a:rPr>
            </a:br>
            <a:endParaRPr lang="en-US" sz="3167" spc="167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52A23-6F5D-3A1B-BCEF-34C16E5D81F2}"/>
              </a:ext>
            </a:extLst>
          </p:cNvPr>
          <p:cNvSpPr txBox="1"/>
          <p:nvPr/>
        </p:nvSpPr>
        <p:spPr>
          <a:xfrm>
            <a:off x="2568194" y="5396766"/>
            <a:ext cx="6801613" cy="1239894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/>
          <a:p>
            <a:pPr algn="ctr" defTabSz="761970">
              <a:spcBef>
                <a:spcPts val="833"/>
              </a:spcBef>
              <a:buClr>
                <a:schemeClr val="accent2"/>
              </a:buClr>
            </a:pPr>
            <a:r>
              <a:rPr lang="en-US" sz="1667" dirty="0"/>
              <a:t>www.linkedin.com/in/yashwantrao-raut</a:t>
            </a:r>
          </a:p>
        </p:txBody>
      </p:sp>
    </p:spTree>
    <p:extLst>
      <p:ext uri="{BB962C8B-B14F-4D97-AF65-F5344CB8AC3E}">
        <p14:creationId xmlns:p14="http://schemas.microsoft.com/office/powerpoint/2010/main" val="114502001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44D52-0397-59FE-42A6-8F297444E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/>
              <a:pPr/>
              <a:t>2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DC7E9B-8969-2435-2DB3-F8257B3C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Science Pain Points</a:t>
            </a:r>
          </a:p>
        </p:txBody>
      </p:sp>
      <p:grpSp>
        <p:nvGrpSpPr>
          <p:cNvPr id="63" name="Graphic 54">
            <a:extLst>
              <a:ext uri="{FF2B5EF4-FFF2-40B4-BE49-F238E27FC236}">
                <a16:creationId xmlns:a16="http://schemas.microsoft.com/office/drawing/2014/main" id="{F6437DEB-2734-5DE7-0BFD-7F40AC6C3142}"/>
              </a:ext>
            </a:extLst>
          </p:cNvPr>
          <p:cNvGrpSpPr/>
          <p:nvPr/>
        </p:nvGrpSpPr>
        <p:grpSpPr>
          <a:xfrm rot="900000">
            <a:off x="3603791" y="1189194"/>
            <a:ext cx="4885774" cy="4678234"/>
            <a:chOff x="3493490" y="826293"/>
            <a:chExt cx="5206352" cy="4985195"/>
          </a:xfrm>
        </p:grpSpPr>
        <p:grpSp>
          <p:nvGrpSpPr>
            <p:cNvPr id="64" name="Graphic 54">
              <a:extLst>
                <a:ext uri="{FF2B5EF4-FFF2-40B4-BE49-F238E27FC236}">
                  <a16:creationId xmlns:a16="http://schemas.microsoft.com/office/drawing/2014/main" id="{D880B077-9427-19A5-DB98-D011A87F815B}"/>
                </a:ext>
              </a:extLst>
            </p:cNvPr>
            <p:cNvGrpSpPr/>
            <p:nvPr/>
          </p:nvGrpSpPr>
          <p:grpSpPr>
            <a:xfrm>
              <a:off x="6173723" y="2309049"/>
              <a:ext cx="2526118" cy="1674209"/>
              <a:chOff x="6173723" y="2309049"/>
              <a:chExt cx="2526118" cy="1674209"/>
            </a:xfrm>
          </p:grpSpPr>
          <p:grpSp>
            <p:nvGrpSpPr>
              <p:cNvPr id="65" name="Graphic 54">
                <a:extLst>
                  <a:ext uri="{FF2B5EF4-FFF2-40B4-BE49-F238E27FC236}">
                    <a16:creationId xmlns:a16="http://schemas.microsoft.com/office/drawing/2014/main" id="{5A57C08C-1ABA-3BA4-0E26-9D03C4A64A4B}"/>
                  </a:ext>
                </a:extLst>
              </p:cNvPr>
              <p:cNvGrpSpPr/>
              <p:nvPr/>
            </p:nvGrpSpPr>
            <p:grpSpPr>
              <a:xfrm>
                <a:off x="6173723" y="2309049"/>
                <a:ext cx="2526118" cy="1674209"/>
                <a:chOff x="6173723" y="2309049"/>
                <a:chExt cx="2526118" cy="1674209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D8E0A03-C0DD-0AA1-8329-BEF86D8C8F2A}"/>
                    </a:ext>
                  </a:extLst>
                </p:cNvPr>
                <p:cNvSpPr/>
                <p:nvPr/>
              </p:nvSpPr>
              <p:spPr>
                <a:xfrm>
                  <a:off x="6173723" y="2309049"/>
                  <a:ext cx="2526118" cy="1674209"/>
                </a:xfrm>
                <a:custGeom>
                  <a:avLst/>
                  <a:gdLst>
                    <a:gd name="connsiteX0" fmla="*/ 0 w 2526118"/>
                    <a:gd name="connsiteY0" fmla="*/ 1211485 h 1674209"/>
                    <a:gd name="connsiteX1" fmla="*/ 1424083 w 2526118"/>
                    <a:gd name="connsiteY1" fmla="*/ 1674209 h 1674209"/>
                    <a:gd name="connsiteX2" fmla="*/ 2288000 w 2526118"/>
                    <a:gd name="connsiteY2" fmla="*/ 830199 h 1674209"/>
                    <a:gd name="connsiteX3" fmla="*/ 2288000 w 2526118"/>
                    <a:gd name="connsiteY3" fmla="*/ 830199 h 1674209"/>
                    <a:gd name="connsiteX4" fmla="*/ 2509171 w 2526118"/>
                    <a:gd name="connsiteY4" fmla="*/ 396145 h 1674209"/>
                    <a:gd name="connsiteX5" fmla="*/ 2075117 w 2526118"/>
                    <a:gd name="connsiteY5" fmla="*/ 174974 h 1674209"/>
                    <a:gd name="connsiteX6" fmla="*/ 880110 w 2526118"/>
                    <a:gd name="connsiteY6" fmla="*/ 0 h 1674209"/>
                    <a:gd name="connsiteX7" fmla="*/ 0 w 2526118"/>
                    <a:gd name="connsiteY7" fmla="*/ 1211390 h 167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26118" h="1674209">
                      <a:moveTo>
                        <a:pt x="0" y="1211485"/>
                      </a:moveTo>
                      <a:lnTo>
                        <a:pt x="1424083" y="1674209"/>
                      </a:lnTo>
                      <a:cubicBezTo>
                        <a:pt x="1674876" y="1029557"/>
                        <a:pt x="1921859" y="949261"/>
                        <a:pt x="2288000" y="830199"/>
                      </a:cubicBezTo>
                      <a:lnTo>
                        <a:pt x="2288000" y="830199"/>
                      </a:lnTo>
                      <a:cubicBezTo>
                        <a:pt x="2468975" y="771430"/>
                        <a:pt x="2567940" y="577120"/>
                        <a:pt x="2509171" y="396145"/>
                      </a:cubicBezTo>
                      <a:cubicBezTo>
                        <a:pt x="2450401" y="215170"/>
                        <a:pt x="2256092" y="116205"/>
                        <a:pt x="2075117" y="174974"/>
                      </a:cubicBezTo>
                      <a:cubicBezTo>
                        <a:pt x="1708976" y="293942"/>
                        <a:pt x="1461897" y="374142"/>
                        <a:pt x="880110" y="0"/>
                      </a:cubicBezTo>
                      <a:lnTo>
                        <a:pt x="0" y="121139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3912F12-BD6A-74E6-BFE6-F8EEB2EDF293}"/>
                    </a:ext>
                  </a:extLst>
                </p:cNvPr>
                <p:cNvSpPr/>
                <p:nvPr/>
              </p:nvSpPr>
              <p:spPr>
                <a:xfrm>
                  <a:off x="6173723" y="2568034"/>
                  <a:ext cx="1166948" cy="1316259"/>
                </a:xfrm>
                <a:custGeom>
                  <a:avLst/>
                  <a:gdLst>
                    <a:gd name="connsiteX0" fmla="*/ 0 w 1166948"/>
                    <a:gd name="connsiteY0" fmla="*/ 952500 h 1316259"/>
                    <a:gd name="connsiteX1" fmla="*/ 1119664 w 1166948"/>
                    <a:gd name="connsiteY1" fmla="*/ 1316260 h 1316259"/>
                    <a:gd name="connsiteX2" fmla="*/ 1105757 w 1166948"/>
                    <a:gd name="connsiteY2" fmla="*/ 593122 h 1316259"/>
                    <a:gd name="connsiteX3" fmla="*/ 691991 w 1166948"/>
                    <a:gd name="connsiteY3" fmla="*/ 0 h 1316259"/>
                    <a:gd name="connsiteX4" fmla="*/ 0 w 1166948"/>
                    <a:gd name="connsiteY4" fmla="*/ 952500 h 1316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6948" h="1316259">
                      <a:moveTo>
                        <a:pt x="0" y="952500"/>
                      </a:moveTo>
                      <a:lnTo>
                        <a:pt x="1119664" y="1316260"/>
                      </a:lnTo>
                      <a:cubicBezTo>
                        <a:pt x="1184815" y="1087088"/>
                        <a:pt x="1184910" y="836771"/>
                        <a:pt x="1105757" y="593122"/>
                      </a:cubicBezTo>
                      <a:cubicBezTo>
                        <a:pt x="1026605" y="349472"/>
                        <a:pt x="879348" y="147066"/>
                        <a:pt x="691991" y="0"/>
                      </a:cubicBezTo>
                      <a:lnTo>
                        <a:pt x="0" y="95250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28B0B9-DC70-5AD6-9FAA-B83A7395A243}"/>
                  </a:ext>
                </a:extLst>
              </p:cNvPr>
              <p:cNvSpPr/>
              <p:nvPr/>
            </p:nvSpPr>
            <p:spPr>
              <a:xfrm>
                <a:off x="8143207" y="2599657"/>
                <a:ext cx="424243" cy="424243"/>
              </a:xfrm>
              <a:custGeom>
                <a:avLst/>
                <a:gdLst>
                  <a:gd name="connsiteX0" fmla="*/ 0 w 424243"/>
                  <a:gd name="connsiteY0" fmla="*/ 212122 h 424243"/>
                  <a:gd name="connsiteX1" fmla="*/ 212122 w 424243"/>
                  <a:gd name="connsiteY1" fmla="*/ 0 h 424243"/>
                  <a:gd name="connsiteX2" fmla="*/ 424243 w 424243"/>
                  <a:gd name="connsiteY2" fmla="*/ 212122 h 424243"/>
                  <a:gd name="connsiteX3" fmla="*/ 212122 w 424243"/>
                  <a:gd name="connsiteY3" fmla="*/ 424244 h 424243"/>
                  <a:gd name="connsiteX4" fmla="*/ 0 w 424243"/>
                  <a:gd name="connsiteY4" fmla="*/ 212122 h 42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243" h="424243">
                    <a:moveTo>
                      <a:pt x="0" y="212122"/>
                    </a:moveTo>
                    <a:cubicBezTo>
                      <a:pt x="0" y="94964"/>
                      <a:pt x="94965" y="0"/>
                      <a:pt x="212122" y="0"/>
                    </a:cubicBezTo>
                    <a:cubicBezTo>
                      <a:pt x="329279" y="0"/>
                      <a:pt x="424243" y="94964"/>
                      <a:pt x="424243" y="212122"/>
                    </a:cubicBezTo>
                    <a:cubicBezTo>
                      <a:pt x="424243" y="329279"/>
                      <a:pt x="329279" y="424244"/>
                      <a:pt x="212122" y="424244"/>
                    </a:cubicBezTo>
                    <a:cubicBezTo>
                      <a:pt x="94965" y="424244"/>
                      <a:pt x="0" y="329279"/>
                      <a:pt x="0" y="212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9" name="Graphic 54">
              <a:extLst>
                <a:ext uri="{FF2B5EF4-FFF2-40B4-BE49-F238E27FC236}">
                  <a16:creationId xmlns:a16="http://schemas.microsoft.com/office/drawing/2014/main" id="{C38E0C87-1C6D-0732-5329-1A9975ED8549}"/>
                </a:ext>
              </a:extLst>
            </p:cNvPr>
            <p:cNvGrpSpPr/>
            <p:nvPr/>
          </p:nvGrpSpPr>
          <p:grpSpPr>
            <a:xfrm>
              <a:off x="6144291" y="3611117"/>
              <a:ext cx="1692783" cy="2200371"/>
              <a:chOff x="6144291" y="3611117"/>
              <a:chExt cx="1692783" cy="2200371"/>
            </a:xfrm>
          </p:grpSpPr>
          <p:grpSp>
            <p:nvGrpSpPr>
              <p:cNvPr id="70" name="Graphic 54">
                <a:extLst>
                  <a:ext uri="{FF2B5EF4-FFF2-40B4-BE49-F238E27FC236}">
                    <a16:creationId xmlns:a16="http://schemas.microsoft.com/office/drawing/2014/main" id="{0734E455-2B42-8346-AF20-B2E2251AF6BB}"/>
                  </a:ext>
                </a:extLst>
              </p:cNvPr>
              <p:cNvGrpSpPr/>
              <p:nvPr/>
            </p:nvGrpSpPr>
            <p:grpSpPr>
              <a:xfrm>
                <a:off x="6144291" y="3611117"/>
                <a:ext cx="1692783" cy="2200371"/>
                <a:chOff x="6144291" y="3611117"/>
                <a:chExt cx="1692783" cy="220037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E402546-692A-555A-B46E-C33EF10C901C}"/>
                    </a:ext>
                  </a:extLst>
                </p:cNvPr>
                <p:cNvSpPr/>
                <p:nvPr/>
              </p:nvSpPr>
              <p:spPr>
                <a:xfrm>
                  <a:off x="6144291" y="3611212"/>
                  <a:ext cx="1692783" cy="2200275"/>
                </a:xfrm>
                <a:custGeom>
                  <a:avLst/>
                  <a:gdLst>
                    <a:gd name="connsiteX0" fmla="*/ 0 w 1692783"/>
                    <a:gd name="connsiteY0" fmla="*/ 0 h 2200275"/>
                    <a:gd name="connsiteX1" fmla="*/ 0 w 1692783"/>
                    <a:gd name="connsiteY1" fmla="*/ 1497426 h 2200275"/>
                    <a:gd name="connsiteX2" fmla="*/ 1069657 w 1692783"/>
                    <a:gd name="connsiteY2" fmla="*/ 2058257 h 2200275"/>
                    <a:gd name="connsiteX3" fmla="*/ 1069657 w 1692783"/>
                    <a:gd name="connsiteY3" fmla="*/ 2058257 h 2200275"/>
                    <a:gd name="connsiteX4" fmla="*/ 1550765 w 1692783"/>
                    <a:gd name="connsiteY4" fmla="*/ 2134457 h 2200275"/>
                    <a:gd name="connsiteX5" fmla="*/ 1626965 w 1692783"/>
                    <a:gd name="connsiteY5" fmla="*/ 1653350 h 2200275"/>
                    <a:gd name="connsiteX6" fmla="*/ 1424083 w 1692783"/>
                    <a:gd name="connsiteY6" fmla="*/ 462724 h 2200275"/>
                    <a:gd name="connsiteX7" fmla="*/ 0 w 1692783"/>
                    <a:gd name="connsiteY7" fmla="*/ 0 h 2200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2783" h="2200275">
                      <a:moveTo>
                        <a:pt x="0" y="0"/>
                      </a:moveTo>
                      <a:lnTo>
                        <a:pt x="0" y="1497426"/>
                      </a:lnTo>
                      <a:cubicBezTo>
                        <a:pt x="690563" y="1536763"/>
                        <a:pt x="843343" y="1746790"/>
                        <a:pt x="1069657" y="2058257"/>
                      </a:cubicBezTo>
                      <a:lnTo>
                        <a:pt x="1069657" y="2058257"/>
                      </a:lnTo>
                      <a:cubicBezTo>
                        <a:pt x="1181481" y="2212181"/>
                        <a:pt x="1396936" y="2246281"/>
                        <a:pt x="1550765" y="2134457"/>
                      </a:cubicBezTo>
                      <a:cubicBezTo>
                        <a:pt x="1704689" y="2022634"/>
                        <a:pt x="1738789" y="1807178"/>
                        <a:pt x="1626965" y="1653350"/>
                      </a:cubicBezTo>
                      <a:cubicBezTo>
                        <a:pt x="1400651" y="1341882"/>
                        <a:pt x="1248061" y="1131665"/>
                        <a:pt x="1424083" y="46272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AED9B3C1-C200-53C1-3222-E8420429392F}"/>
                    </a:ext>
                  </a:extLst>
                </p:cNvPr>
                <p:cNvSpPr/>
                <p:nvPr/>
              </p:nvSpPr>
              <p:spPr>
                <a:xfrm>
                  <a:off x="6144291" y="3611117"/>
                  <a:ext cx="1119663" cy="1177385"/>
                </a:xfrm>
                <a:custGeom>
                  <a:avLst/>
                  <a:gdLst>
                    <a:gd name="connsiteX0" fmla="*/ 0 w 1119663"/>
                    <a:gd name="connsiteY0" fmla="*/ 95 h 1177385"/>
                    <a:gd name="connsiteX1" fmla="*/ 0 w 1119663"/>
                    <a:gd name="connsiteY1" fmla="*/ 1177385 h 1177385"/>
                    <a:gd name="connsiteX2" fmla="*/ 683419 w 1119663"/>
                    <a:gd name="connsiteY2" fmla="*/ 940689 h 1177385"/>
                    <a:gd name="connsiteX3" fmla="*/ 1119664 w 1119663"/>
                    <a:gd name="connsiteY3" fmla="*/ 363855 h 1177385"/>
                    <a:gd name="connsiteX4" fmla="*/ 0 w 1119663"/>
                    <a:gd name="connsiteY4" fmla="*/ 0 h 117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63" h="1177385">
                      <a:moveTo>
                        <a:pt x="0" y="95"/>
                      </a:moveTo>
                      <a:lnTo>
                        <a:pt x="0" y="1177385"/>
                      </a:lnTo>
                      <a:cubicBezTo>
                        <a:pt x="238125" y="1168527"/>
                        <a:pt x="476250" y="1091279"/>
                        <a:pt x="683419" y="940689"/>
                      </a:cubicBezTo>
                      <a:cubicBezTo>
                        <a:pt x="890683" y="790099"/>
                        <a:pt x="1037654" y="587502"/>
                        <a:pt x="1119664" y="36385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030CDFE-884A-9495-E21E-2D217B7D04D2}"/>
                  </a:ext>
                </a:extLst>
              </p:cNvPr>
              <p:cNvSpPr/>
              <p:nvPr/>
            </p:nvSpPr>
            <p:spPr>
              <a:xfrm>
                <a:off x="7280528" y="5254846"/>
                <a:ext cx="424243" cy="424243"/>
              </a:xfrm>
              <a:custGeom>
                <a:avLst/>
                <a:gdLst>
                  <a:gd name="connsiteX0" fmla="*/ 0 w 424243"/>
                  <a:gd name="connsiteY0" fmla="*/ 212122 h 424243"/>
                  <a:gd name="connsiteX1" fmla="*/ 212122 w 424243"/>
                  <a:gd name="connsiteY1" fmla="*/ 0 h 424243"/>
                  <a:gd name="connsiteX2" fmla="*/ 424244 w 424243"/>
                  <a:gd name="connsiteY2" fmla="*/ 212122 h 424243"/>
                  <a:gd name="connsiteX3" fmla="*/ 212122 w 424243"/>
                  <a:gd name="connsiteY3" fmla="*/ 424243 h 424243"/>
                  <a:gd name="connsiteX4" fmla="*/ 0 w 424243"/>
                  <a:gd name="connsiteY4" fmla="*/ 212122 h 42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243" h="424243">
                    <a:moveTo>
                      <a:pt x="0" y="212122"/>
                    </a:moveTo>
                    <a:cubicBezTo>
                      <a:pt x="0" y="94964"/>
                      <a:pt x="94964" y="0"/>
                      <a:pt x="212122" y="0"/>
                    </a:cubicBezTo>
                    <a:cubicBezTo>
                      <a:pt x="329279" y="0"/>
                      <a:pt x="424244" y="94964"/>
                      <a:pt x="424244" y="212122"/>
                    </a:cubicBezTo>
                    <a:cubicBezTo>
                      <a:pt x="424244" y="329279"/>
                      <a:pt x="329279" y="424243"/>
                      <a:pt x="212122" y="424243"/>
                    </a:cubicBezTo>
                    <a:cubicBezTo>
                      <a:pt x="94964" y="424243"/>
                      <a:pt x="0" y="329279"/>
                      <a:pt x="0" y="212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4" name="Graphic 54">
              <a:extLst>
                <a:ext uri="{FF2B5EF4-FFF2-40B4-BE49-F238E27FC236}">
                  <a16:creationId xmlns:a16="http://schemas.microsoft.com/office/drawing/2014/main" id="{8CE74FFA-2FBB-DC8D-C4F2-FBA3CD7BFF9A}"/>
                </a:ext>
              </a:extLst>
            </p:cNvPr>
            <p:cNvGrpSpPr/>
            <p:nvPr/>
          </p:nvGrpSpPr>
          <p:grpSpPr>
            <a:xfrm>
              <a:off x="4356257" y="3611212"/>
              <a:ext cx="1692783" cy="2200275"/>
              <a:chOff x="4356257" y="3611212"/>
              <a:chExt cx="1692783" cy="2200275"/>
            </a:xfrm>
          </p:grpSpPr>
          <p:grpSp>
            <p:nvGrpSpPr>
              <p:cNvPr id="75" name="Graphic 54">
                <a:extLst>
                  <a:ext uri="{FF2B5EF4-FFF2-40B4-BE49-F238E27FC236}">
                    <a16:creationId xmlns:a16="http://schemas.microsoft.com/office/drawing/2014/main" id="{E13E4F77-9FEC-A265-5BB1-4F3AF2E7F013}"/>
                  </a:ext>
                </a:extLst>
              </p:cNvPr>
              <p:cNvGrpSpPr/>
              <p:nvPr/>
            </p:nvGrpSpPr>
            <p:grpSpPr>
              <a:xfrm>
                <a:off x="4356257" y="3611212"/>
                <a:ext cx="1692783" cy="2200275"/>
                <a:chOff x="4356257" y="3611212"/>
                <a:chExt cx="1692783" cy="2200275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8CE361C-CFA5-A62A-8ED3-774561552505}"/>
                    </a:ext>
                  </a:extLst>
                </p:cNvPr>
                <p:cNvSpPr/>
                <p:nvPr/>
              </p:nvSpPr>
              <p:spPr>
                <a:xfrm>
                  <a:off x="4356257" y="3611212"/>
                  <a:ext cx="1692783" cy="2200275"/>
                </a:xfrm>
                <a:custGeom>
                  <a:avLst/>
                  <a:gdLst>
                    <a:gd name="connsiteX0" fmla="*/ 1692784 w 1692783"/>
                    <a:gd name="connsiteY0" fmla="*/ 0 h 2200275"/>
                    <a:gd name="connsiteX1" fmla="*/ 268701 w 1692783"/>
                    <a:gd name="connsiteY1" fmla="*/ 462724 h 2200275"/>
                    <a:gd name="connsiteX2" fmla="*/ 65818 w 1692783"/>
                    <a:gd name="connsiteY2" fmla="*/ 1653350 h 2200275"/>
                    <a:gd name="connsiteX3" fmla="*/ 65818 w 1692783"/>
                    <a:gd name="connsiteY3" fmla="*/ 1653350 h 2200275"/>
                    <a:gd name="connsiteX4" fmla="*/ 142018 w 1692783"/>
                    <a:gd name="connsiteY4" fmla="*/ 2134457 h 2200275"/>
                    <a:gd name="connsiteX5" fmla="*/ 623126 w 1692783"/>
                    <a:gd name="connsiteY5" fmla="*/ 2058257 h 2200275"/>
                    <a:gd name="connsiteX6" fmla="*/ 1692784 w 1692783"/>
                    <a:gd name="connsiteY6" fmla="*/ 1497426 h 2200275"/>
                    <a:gd name="connsiteX7" fmla="*/ 1692784 w 1692783"/>
                    <a:gd name="connsiteY7" fmla="*/ 0 h 2200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92783" h="2200275">
                      <a:moveTo>
                        <a:pt x="1692784" y="0"/>
                      </a:moveTo>
                      <a:lnTo>
                        <a:pt x="268701" y="462724"/>
                      </a:lnTo>
                      <a:cubicBezTo>
                        <a:pt x="444723" y="1131665"/>
                        <a:pt x="292133" y="1341882"/>
                        <a:pt x="65818" y="1653350"/>
                      </a:cubicBezTo>
                      <a:lnTo>
                        <a:pt x="65818" y="1653350"/>
                      </a:lnTo>
                      <a:cubicBezTo>
                        <a:pt x="-46005" y="1807273"/>
                        <a:pt x="-11905" y="2022634"/>
                        <a:pt x="142018" y="2134457"/>
                      </a:cubicBezTo>
                      <a:cubicBezTo>
                        <a:pt x="295942" y="2246281"/>
                        <a:pt x="511303" y="2212181"/>
                        <a:pt x="623126" y="2058257"/>
                      </a:cubicBezTo>
                      <a:cubicBezTo>
                        <a:pt x="849440" y="1746790"/>
                        <a:pt x="1002221" y="1536668"/>
                        <a:pt x="1692784" y="1497426"/>
                      </a:cubicBezTo>
                      <a:lnTo>
                        <a:pt x="169278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2AF2013-6DEF-804F-A75C-CACB3A6E65E2}"/>
                    </a:ext>
                  </a:extLst>
                </p:cNvPr>
                <p:cNvSpPr/>
                <p:nvPr/>
              </p:nvSpPr>
              <p:spPr>
                <a:xfrm>
                  <a:off x="4929377" y="3611212"/>
                  <a:ext cx="1119663" cy="1177290"/>
                </a:xfrm>
                <a:custGeom>
                  <a:avLst/>
                  <a:gdLst>
                    <a:gd name="connsiteX0" fmla="*/ 1119664 w 1119663"/>
                    <a:gd name="connsiteY0" fmla="*/ 0 h 1177290"/>
                    <a:gd name="connsiteX1" fmla="*/ 0 w 1119663"/>
                    <a:gd name="connsiteY1" fmla="*/ 363760 h 1177290"/>
                    <a:gd name="connsiteX2" fmla="*/ 436245 w 1119663"/>
                    <a:gd name="connsiteY2" fmla="*/ 940594 h 1177290"/>
                    <a:gd name="connsiteX3" fmla="*/ 1119664 w 1119663"/>
                    <a:gd name="connsiteY3" fmla="*/ 1177290 h 1177290"/>
                    <a:gd name="connsiteX4" fmla="*/ 1119664 w 1119663"/>
                    <a:gd name="connsiteY4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63" h="1177290">
                      <a:moveTo>
                        <a:pt x="1119664" y="0"/>
                      </a:moveTo>
                      <a:lnTo>
                        <a:pt x="0" y="363760"/>
                      </a:lnTo>
                      <a:cubicBezTo>
                        <a:pt x="82010" y="587407"/>
                        <a:pt x="229076" y="790004"/>
                        <a:pt x="436245" y="940594"/>
                      </a:cubicBezTo>
                      <a:cubicBezTo>
                        <a:pt x="643509" y="1091184"/>
                        <a:pt x="881539" y="1168337"/>
                        <a:pt x="1119664" y="1177290"/>
                      </a:cubicBezTo>
                      <a:lnTo>
                        <a:pt x="11196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457595D-C2FB-1772-4710-2DD0D2AE39B8}"/>
                  </a:ext>
                </a:extLst>
              </p:cNvPr>
              <p:cNvSpPr/>
              <p:nvPr/>
            </p:nvSpPr>
            <p:spPr>
              <a:xfrm>
                <a:off x="4488655" y="5254846"/>
                <a:ext cx="424243" cy="424243"/>
              </a:xfrm>
              <a:custGeom>
                <a:avLst/>
                <a:gdLst>
                  <a:gd name="connsiteX0" fmla="*/ 0 w 424243"/>
                  <a:gd name="connsiteY0" fmla="*/ 212122 h 424243"/>
                  <a:gd name="connsiteX1" fmla="*/ 212122 w 424243"/>
                  <a:gd name="connsiteY1" fmla="*/ 0 h 424243"/>
                  <a:gd name="connsiteX2" fmla="*/ 424243 w 424243"/>
                  <a:gd name="connsiteY2" fmla="*/ 212122 h 424243"/>
                  <a:gd name="connsiteX3" fmla="*/ 212122 w 424243"/>
                  <a:gd name="connsiteY3" fmla="*/ 424243 h 424243"/>
                  <a:gd name="connsiteX4" fmla="*/ 0 w 424243"/>
                  <a:gd name="connsiteY4" fmla="*/ 212122 h 42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243" h="424243">
                    <a:moveTo>
                      <a:pt x="0" y="212122"/>
                    </a:moveTo>
                    <a:cubicBezTo>
                      <a:pt x="0" y="94964"/>
                      <a:pt x="94964" y="0"/>
                      <a:pt x="212122" y="0"/>
                    </a:cubicBezTo>
                    <a:cubicBezTo>
                      <a:pt x="329279" y="0"/>
                      <a:pt x="424243" y="94964"/>
                      <a:pt x="424243" y="212122"/>
                    </a:cubicBezTo>
                    <a:cubicBezTo>
                      <a:pt x="424243" y="329279"/>
                      <a:pt x="329279" y="424243"/>
                      <a:pt x="212122" y="424243"/>
                    </a:cubicBezTo>
                    <a:cubicBezTo>
                      <a:pt x="94964" y="424243"/>
                      <a:pt x="0" y="329279"/>
                      <a:pt x="0" y="212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79" name="Graphic 54">
              <a:extLst>
                <a:ext uri="{FF2B5EF4-FFF2-40B4-BE49-F238E27FC236}">
                  <a16:creationId xmlns:a16="http://schemas.microsoft.com/office/drawing/2014/main" id="{9ED20469-C169-1B88-B3DD-5F29B88633F0}"/>
                </a:ext>
              </a:extLst>
            </p:cNvPr>
            <p:cNvGrpSpPr/>
            <p:nvPr/>
          </p:nvGrpSpPr>
          <p:grpSpPr>
            <a:xfrm>
              <a:off x="3493490" y="2309240"/>
              <a:ext cx="2526118" cy="1674209"/>
              <a:chOff x="3493490" y="2309240"/>
              <a:chExt cx="2526118" cy="1674209"/>
            </a:xfrm>
          </p:grpSpPr>
          <p:grpSp>
            <p:nvGrpSpPr>
              <p:cNvPr id="80" name="Graphic 54">
                <a:extLst>
                  <a:ext uri="{FF2B5EF4-FFF2-40B4-BE49-F238E27FC236}">
                    <a16:creationId xmlns:a16="http://schemas.microsoft.com/office/drawing/2014/main" id="{6231F73A-FEBF-CBDD-B028-342FFF018D23}"/>
                  </a:ext>
                </a:extLst>
              </p:cNvPr>
              <p:cNvGrpSpPr/>
              <p:nvPr/>
            </p:nvGrpSpPr>
            <p:grpSpPr>
              <a:xfrm>
                <a:off x="3493490" y="2309240"/>
                <a:ext cx="2526118" cy="1674209"/>
                <a:chOff x="3493490" y="2309240"/>
                <a:chExt cx="2526118" cy="1674209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DD2C119E-CE6D-BFE3-70E7-E86CD125331B}"/>
                    </a:ext>
                  </a:extLst>
                </p:cNvPr>
                <p:cNvSpPr/>
                <p:nvPr/>
              </p:nvSpPr>
              <p:spPr>
                <a:xfrm>
                  <a:off x="3493490" y="2309240"/>
                  <a:ext cx="2526118" cy="1674209"/>
                </a:xfrm>
                <a:custGeom>
                  <a:avLst/>
                  <a:gdLst>
                    <a:gd name="connsiteX0" fmla="*/ 2526119 w 2526118"/>
                    <a:gd name="connsiteY0" fmla="*/ 1211389 h 1674209"/>
                    <a:gd name="connsiteX1" fmla="*/ 1646009 w 2526118"/>
                    <a:gd name="connsiteY1" fmla="*/ 0 h 1674209"/>
                    <a:gd name="connsiteX2" fmla="*/ 451002 w 2526118"/>
                    <a:gd name="connsiteY2" fmla="*/ 174974 h 1674209"/>
                    <a:gd name="connsiteX3" fmla="*/ 451002 w 2526118"/>
                    <a:gd name="connsiteY3" fmla="*/ 174974 h 1674209"/>
                    <a:gd name="connsiteX4" fmla="*/ 451002 w 2526118"/>
                    <a:gd name="connsiteY4" fmla="*/ 174974 h 1674209"/>
                    <a:gd name="connsiteX5" fmla="*/ 16948 w 2526118"/>
                    <a:gd name="connsiteY5" fmla="*/ 396145 h 1674209"/>
                    <a:gd name="connsiteX6" fmla="*/ 238119 w 2526118"/>
                    <a:gd name="connsiteY6" fmla="*/ 830199 h 1674209"/>
                    <a:gd name="connsiteX7" fmla="*/ 1102036 w 2526118"/>
                    <a:gd name="connsiteY7" fmla="*/ 1674209 h 1674209"/>
                    <a:gd name="connsiteX8" fmla="*/ 2526119 w 2526118"/>
                    <a:gd name="connsiteY8" fmla="*/ 1211485 h 167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6118" h="1674209">
                      <a:moveTo>
                        <a:pt x="2526119" y="1211389"/>
                      </a:moveTo>
                      <a:lnTo>
                        <a:pt x="1646009" y="0"/>
                      </a:lnTo>
                      <a:cubicBezTo>
                        <a:pt x="1064222" y="374142"/>
                        <a:pt x="817143" y="293941"/>
                        <a:pt x="451002" y="174974"/>
                      </a:cubicBezTo>
                      <a:lnTo>
                        <a:pt x="451002" y="174974"/>
                      </a:lnTo>
                      <a:cubicBezTo>
                        <a:pt x="451002" y="174974"/>
                        <a:pt x="451002" y="174974"/>
                        <a:pt x="451002" y="174974"/>
                      </a:cubicBezTo>
                      <a:cubicBezTo>
                        <a:pt x="270027" y="116205"/>
                        <a:pt x="75717" y="215170"/>
                        <a:pt x="16948" y="396145"/>
                      </a:cubicBezTo>
                      <a:cubicBezTo>
                        <a:pt x="-41821" y="577120"/>
                        <a:pt x="57144" y="771430"/>
                        <a:pt x="238119" y="830199"/>
                      </a:cubicBezTo>
                      <a:cubicBezTo>
                        <a:pt x="604260" y="949166"/>
                        <a:pt x="851243" y="1029557"/>
                        <a:pt x="1102036" y="1674209"/>
                      </a:cubicBezTo>
                      <a:lnTo>
                        <a:pt x="2526119" y="121148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0F9669D-829A-DE46-9EE7-C17F298F0B8B}"/>
                    </a:ext>
                  </a:extLst>
                </p:cNvPr>
                <p:cNvSpPr/>
                <p:nvPr/>
              </p:nvSpPr>
              <p:spPr>
                <a:xfrm>
                  <a:off x="4852697" y="2568129"/>
                  <a:ext cx="1166911" cy="1316259"/>
                </a:xfrm>
                <a:custGeom>
                  <a:avLst/>
                  <a:gdLst>
                    <a:gd name="connsiteX0" fmla="*/ 1166911 w 1166911"/>
                    <a:gd name="connsiteY0" fmla="*/ 952500 h 1316259"/>
                    <a:gd name="connsiteX1" fmla="*/ 474920 w 1166911"/>
                    <a:gd name="connsiteY1" fmla="*/ 0 h 1316259"/>
                    <a:gd name="connsiteX2" fmla="*/ 61154 w 1166911"/>
                    <a:gd name="connsiteY2" fmla="*/ 593217 h 1316259"/>
                    <a:gd name="connsiteX3" fmla="*/ 47247 w 1166911"/>
                    <a:gd name="connsiteY3" fmla="*/ 1316260 h 1316259"/>
                    <a:gd name="connsiteX4" fmla="*/ 1166911 w 1166911"/>
                    <a:gd name="connsiteY4" fmla="*/ 952405 h 1316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6911" h="1316259">
                      <a:moveTo>
                        <a:pt x="1166911" y="952500"/>
                      </a:moveTo>
                      <a:lnTo>
                        <a:pt x="474920" y="0"/>
                      </a:lnTo>
                      <a:cubicBezTo>
                        <a:pt x="287563" y="147161"/>
                        <a:pt x="140307" y="349568"/>
                        <a:pt x="61154" y="593217"/>
                      </a:cubicBezTo>
                      <a:cubicBezTo>
                        <a:pt x="-17999" y="836867"/>
                        <a:pt x="-17808" y="1087088"/>
                        <a:pt x="47247" y="1316260"/>
                      </a:cubicBezTo>
                      <a:lnTo>
                        <a:pt x="1166911" y="952405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D215F27-1704-367A-6079-3D2BC4850A27}"/>
                  </a:ext>
                </a:extLst>
              </p:cNvPr>
              <p:cNvSpPr/>
              <p:nvPr/>
            </p:nvSpPr>
            <p:spPr>
              <a:xfrm>
                <a:off x="3625881" y="2599657"/>
                <a:ext cx="424243" cy="424243"/>
              </a:xfrm>
              <a:custGeom>
                <a:avLst/>
                <a:gdLst>
                  <a:gd name="connsiteX0" fmla="*/ 0 w 424243"/>
                  <a:gd name="connsiteY0" fmla="*/ 212122 h 424243"/>
                  <a:gd name="connsiteX1" fmla="*/ 212122 w 424243"/>
                  <a:gd name="connsiteY1" fmla="*/ 0 h 424243"/>
                  <a:gd name="connsiteX2" fmla="*/ 424244 w 424243"/>
                  <a:gd name="connsiteY2" fmla="*/ 212122 h 424243"/>
                  <a:gd name="connsiteX3" fmla="*/ 212122 w 424243"/>
                  <a:gd name="connsiteY3" fmla="*/ 424244 h 424243"/>
                  <a:gd name="connsiteX4" fmla="*/ 0 w 424243"/>
                  <a:gd name="connsiteY4" fmla="*/ 212122 h 42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243" h="424243">
                    <a:moveTo>
                      <a:pt x="0" y="212122"/>
                    </a:moveTo>
                    <a:cubicBezTo>
                      <a:pt x="0" y="94964"/>
                      <a:pt x="94964" y="0"/>
                      <a:pt x="212122" y="0"/>
                    </a:cubicBezTo>
                    <a:cubicBezTo>
                      <a:pt x="329279" y="0"/>
                      <a:pt x="424244" y="94964"/>
                      <a:pt x="424244" y="212122"/>
                    </a:cubicBezTo>
                    <a:cubicBezTo>
                      <a:pt x="424244" y="329279"/>
                      <a:pt x="329279" y="424244"/>
                      <a:pt x="212122" y="424244"/>
                    </a:cubicBezTo>
                    <a:cubicBezTo>
                      <a:pt x="94964" y="424244"/>
                      <a:pt x="0" y="329279"/>
                      <a:pt x="0" y="212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4" name="Graphic 54">
              <a:extLst>
                <a:ext uri="{FF2B5EF4-FFF2-40B4-BE49-F238E27FC236}">
                  <a16:creationId xmlns:a16="http://schemas.microsoft.com/office/drawing/2014/main" id="{E3570E1B-93EC-1D44-F460-B6F15AFD10FC}"/>
                </a:ext>
              </a:extLst>
            </p:cNvPr>
            <p:cNvGrpSpPr/>
            <p:nvPr/>
          </p:nvGrpSpPr>
          <p:grpSpPr>
            <a:xfrm>
              <a:off x="5216556" y="826293"/>
              <a:ext cx="1760219" cy="2638329"/>
              <a:chOff x="5216556" y="826293"/>
              <a:chExt cx="1760219" cy="2638329"/>
            </a:xfrm>
          </p:grpSpPr>
          <p:grpSp>
            <p:nvGrpSpPr>
              <p:cNvPr id="85" name="Graphic 54">
                <a:extLst>
                  <a:ext uri="{FF2B5EF4-FFF2-40B4-BE49-F238E27FC236}">
                    <a16:creationId xmlns:a16="http://schemas.microsoft.com/office/drawing/2014/main" id="{88238631-64C5-6720-7FC9-CB26E83B9234}"/>
                  </a:ext>
                </a:extLst>
              </p:cNvPr>
              <p:cNvGrpSpPr/>
              <p:nvPr/>
            </p:nvGrpSpPr>
            <p:grpSpPr>
              <a:xfrm>
                <a:off x="5216556" y="826293"/>
                <a:ext cx="1760219" cy="2638329"/>
                <a:chOff x="5216556" y="826293"/>
                <a:chExt cx="1760219" cy="263832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09EAEBB0-0FDB-3421-2985-3CD0614BCB33}"/>
                    </a:ext>
                  </a:extLst>
                </p:cNvPr>
                <p:cNvSpPr/>
                <p:nvPr/>
              </p:nvSpPr>
              <p:spPr>
                <a:xfrm>
                  <a:off x="5216556" y="826293"/>
                  <a:ext cx="1760219" cy="2638329"/>
                </a:xfrm>
                <a:custGeom>
                  <a:avLst/>
                  <a:gdLst>
                    <a:gd name="connsiteX0" fmla="*/ 880110 w 1760219"/>
                    <a:gd name="connsiteY0" fmla="*/ 2638330 h 2638329"/>
                    <a:gd name="connsiteX1" fmla="*/ 1760220 w 1760219"/>
                    <a:gd name="connsiteY1" fmla="*/ 1426940 h 2638329"/>
                    <a:gd name="connsiteX2" fmla="*/ 1224534 w 1760219"/>
                    <a:gd name="connsiteY2" fmla="*/ 344424 h 2638329"/>
                    <a:gd name="connsiteX3" fmla="*/ 1224534 w 1760219"/>
                    <a:gd name="connsiteY3" fmla="*/ 344424 h 2638329"/>
                    <a:gd name="connsiteX4" fmla="*/ 1224534 w 1760219"/>
                    <a:gd name="connsiteY4" fmla="*/ 344424 h 2638329"/>
                    <a:gd name="connsiteX5" fmla="*/ 880110 w 1760219"/>
                    <a:gd name="connsiteY5" fmla="*/ 0 h 2638329"/>
                    <a:gd name="connsiteX6" fmla="*/ 535686 w 1760219"/>
                    <a:gd name="connsiteY6" fmla="*/ 344424 h 2638329"/>
                    <a:gd name="connsiteX7" fmla="*/ 0 w 1760219"/>
                    <a:gd name="connsiteY7" fmla="*/ 1426940 h 2638329"/>
                    <a:gd name="connsiteX8" fmla="*/ 880110 w 1760219"/>
                    <a:gd name="connsiteY8" fmla="*/ 2638330 h 2638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19" h="2638329">
                      <a:moveTo>
                        <a:pt x="880110" y="2638330"/>
                      </a:moveTo>
                      <a:lnTo>
                        <a:pt x="1760220" y="1426940"/>
                      </a:lnTo>
                      <a:cubicBezTo>
                        <a:pt x="1224629" y="989171"/>
                        <a:pt x="1224534" y="729425"/>
                        <a:pt x="1224534" y="344424"/>
                      </a:cubicBezTo>
                      <a:lnTo>
                        <a:pt x="1224534" y="344424"/>
                      </a:lnTo>
                      <a:cubicBezTo>
                        <a:pt x="1224534" y="344424"/>
                        <a:pt x="1224534" y="344424"/>
                        <a:pt x="1224534" y="344424"/>
                      </a:cubicBezTo>
                      <a:cubicBezTo>
                        <a:pt x="1224534" y="154210"/>
                        <a:pt x="1070324" y="0"/>
                        <a:pt x="880110" y="0"/>
                      </a:cubicBezTo>
                      <a:cubicBezTo>
                        <a:pt x="689896" y="0"/>
                        <a:pt x="535686" y="154210"/>
                        <a:pt x="535686" y="344424"/>
                      </a:cubicBezTo>
                      <a:cubicBezTo>
                        <a:pt x="535686" y="729425"/>
                        <a:pt x="535591" y="989171"/>
                        <a:pt x="0" y="1426940"/>
                      </a:cubicBezTo>
                      <a:lnTo>
                        <a:pt x="880110" y="263833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0DA84D77-F19F-3934-BD78-C04B7DCCFB37}"/>
                    </a:ext>
                  </a:extLst>
                </p:cNvPr>
                <p:cNvSpPr/>
                <p:nvPr/>
              </p:nvSpPr>
              <p:spPr>
                <a:xfrm>
                  <a:off x="5404675" y="2301906"/>
                  <a:ext cx="1383982" cy="1162716"/>
                </a:xfrm>
                <a:custGeom>
                  <a:avLst/>
                  <a:gdLst>
                    <a:gd name="connsiteX0" fmla="*/ 691991 w 1383982"/>
                    <a:gd name="connsiteY0" fmla="*/ 1162717 h 1162716"/>
                    <a:gd name="connsiteX1" fmla="*/ 1383982 w 1383982"/>
                    <a:gd name="connsiteY1" fmla="*/ 210217 h 1162716"/>
                    <a:gd name="connsiteX2" fmla="*/ 691991 w 1383982"/>
                    <a:gd name="connsiteY2" fmla="*/ 0 h 1162716"/>
                    <a:gd name="connsiteX3" fmla="*/ 0 w 1383982"/>
                    <a:gd name="connsiteY3" fmla="*/ 210217 h 1162716"/>
                    <a:gd name="connsiteX4" fmla="*/ 691991 w 1383982"/>
                    <a:gd name="connsiteY4" fmla="*/ 1162717 h 1162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3982" h="1162716">
                      <a:moveTo>
                        <a:pt x="691991" y="1162717"/>
                      </a:moveTo>
                      <a:lnTo>
                        <a:pt x="1383982" y="210217"/>
                      </a:lnTo>
                      <a:cubicBezTo>
                        <a:pt x="1186148" y="77438"/>
                        <a:pt x="948118" y="0"/>
                        <a:pt x="691991" y="0"/>
                      </a:cubicBezTo>
                      <a:cubicBezTo>
                        <a:pt x="435864" y="0"/>
                        <a:pt x="197834" y="77533"/>
                        <a:pt x="0" y="210217"/>
                      </a:cubicBezTo>
                      <a:lnTo>
                        <a:pt x="691991" y="1162717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2C3F03-8E38-FC0B-C637-9B49F446B1C7}"/>
                  </a:ext>
                </a:extLst>
              </p:cNvPr>
              <p:cNvSpPr/>
              <p:nvPr/>
            </p:nvSpPr>
            <p:spPr>
              <a:xfrm>
                <a:off x="5884544" y="958595"/>
                <a:ext cx="424243" cy="424243"/>
              </a:xfrm>
              <a:custGeom>
                <a:avLst/>
                <a:gdLst>
                  <a:gd name="connsiteX0" fmla="*/ 0 w 424243"/>
                  <a:gd name="connsiteY0" fmla="*/ 212122 h 424243"/>
                  <a:gd name="connsiteX1" fmla="*/ 212122 w 424243"/>
                  <a:gd name="connsiteY1" fmla="*/ 0 h 424243"/>
                  <a:gd name="connsiteX2" fmla="*/ 424244 w 424243"/>
                  <a:gd name="connsiteY2" fmla="*/ 212122 h 424243"/>
                  <a:gd name="connsiteX3" fmla="*/ 212122 w 424243"/>
                  <a:gd name="connsiteY3" fmla="*/ 424243 h 424243"/>
                  <a:gd name="connsiteX4" fmla="*/ 0 w 424243"/>
                  <a:gd name="connsiteY4" fmla="*/ 212122 h 42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243" h="424243">
                    <a:moveTo>
                      <a:pt x="0" y="212122"/>
                    </a:moveTo>
                    <a:cubicBezTo>
                      <a:pt x="0" y="94964"/>
                      <a:pt x="94964" y="0"/>
                      <a:pt x="212122" y="0"/>
                    </a:cubicBezTo>
                    <a:cubicBezTo>
                      <a:pt x="329279" y="0"/>
                      <a:pt x="424244" y="94964"/>
                      <a:pt x="424244" y="212122"/>
                    </a:cubicBezTo>
                    <a:cubicBezTo>
                      <a:pt x="424244" y="329279"/>
                      <a:pt x="329279" y="424243"/>
                      <a:pt x="212122" y="424243"/>
                    </a:cubicBezTo>
                    <a:cubicBezTo>
                      <a:pt x="94964" y="424243"/>
                      <a:pt x="0" y="329279"/>
                      <a:pt x="0" y="212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25EFA6E-38CF-3EE0-BDD6-C2CC74F2608A}"/>
              </a:ext>
            </a:extLst>
          </p:cNvPr>
          <p:cNvSpPr txBox="1"/>
          <p:nvPr/>
        </p:nvSpPr>
        <p:spPr>
          <a:xfrm>
            <a:off x="7314438" y="1074033"/>
            <a:ext cx="1882726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sz="2400">
                <a:solidFill>
                  <a:schemeClr val="tx2"/>
                </a:solidFill>
              </a:rPr>
              <a:t>Model Onboarding time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DACA545-6E5E-97BF-7BA4-AD709BA69B14}"/>
              </a:ext>
            </a:extLst>
          </p:cNvPr>
          <p:cNvSpPr txBox="1"/>
          <p:nvPr/>
        </p:nvSpPr>
        <p:spPr>
          <a:xfrm>
            <a:off x="8881225" y="3459150"/>
            <a:ext cx="1844083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Performance &amp; Scaling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7D8487-2790-538E-5ED4-BD104318DB5A}"/>
              </a:ext>
            </a:extLst>
          </p:cNvPr>
          <p:cNvSpPr txBox="1"/>
          <p:nvPr/>
        </p:nvSpPr>
        <p:spPr>
          <a:xfrm>
            <a:off x="7314437" y="5063719"/>
            <a:ext cx="1993392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GB" sz="2400" dirty="0">
                <a:solidFill>
                  <a:schemeClr val="tx2"/>
                </a:solidFill>
              </a:rPr>
              <a:t>Lack of Monitoring &amp;</a:t>
            </a:r>
          </a:p>
          <a:p>
            <a:pPr lvl="0"/>
            <a:r>
              <a:rPr lang="en-GB" sz="2400" dirty="0">
                <a:solidFill>
                  <a:schemeClr val="tx2"/>
                </a:solidFill>
              </a:rPr>
              <a:t>Traceability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2F18314-6C58-23DA-2FE2-567DC6E8A59F}"/>
              </a:ext>
            </a:extLst>
          </p:cNvPr>
          <p:cNvSpPr txBox="1"/>
          <p:nvPr/>
        </p:nvSpPr>
        <p:spPr>
          <a:xfrm>
            <a:off x="1748695" y="2095321"/>
            <a:ext cx="1844083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r"/>
            <a:r>
              <a:rPr lang="en-GB" sz="2400">
                <a:solidFill>
                  <a:schemeClr val="tx2"/>
                </a:solidFill>
              </a:rPr>
              <a:t>Code Reusability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1B5688-B965-B813-8D3F-CC54BDD43F9F}"/>
              </a:ext>
            </a:extLst>
          </p:cNvPr>
          <p:cNvSpPr txBox="1"/>
          <p:nvPr/>
        </p:nvSpPr>
        <p:spPr>
          <a:xfrm>
            <a:off x="1748695" y="4832032"/>
            <a:ext cx="1844083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r"/>
            <a:r>
              <a:rPr lang="en-GB" sz="2400">
                <a:solidFill>
                  <a:schemeClr val="tx2"/>
                </a:solidFill>
              </a:rPr>
              <a:t>Infrastructure Abstraction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BCC7DB-34D3-5473-C5E7-3FE04C371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809" y="3950070"/>
            <a:ext cx="432000" cy="43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936207-52E0-8F0E-8933-433288EB04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76" y="2766926"/>
            <a:ext cx="432000" cy="43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CC647F-C97A-1B76-B598-B4CC22824B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8855" y="3436085"/>
            <a:ext cx="432000" cy="43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BEEE08A-34F1-FD4D-38D9-52F790C6CE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6689" y="4190978"/>
            <a:ext cx="432000" cy="43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120B4D4-EAA9-6C12-EFEE-7604A4B42C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7770" y="308626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78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5A47896A-7D9E-5578-7A5D-92DE43807B54}"/>
              </a:ext>
            </a:extLst>
          </p:cNvPr>
          <p:cNvSpPr/>
          <p:nvPr/>
        </p:nvSpPr>
        <p:spPr>
          <a:xfrm>
            <a:off x="305955" y="1139393"/>
            <a:ext cx="11592358" cy="4680000"/>
          </a:xfrm>
          <a:prstGeom prst="round2DiagRect">
            <a:avLst>
              <a:gd name="adj1" fmla="val 2527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7A953-7455-AFE4-9746-5D4448756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C34E6-2A14-C6EA-6319-A12FDAA5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systems require a lot </a:t>
            </a:r>
            <a:r>
              <a:rPr lang="en-US" dirty="0">
                <a:solidFill>
                  <a:srgbClr val="C00000"/>
                </a:solidFill>
              </a:rPr>
              <a:t>more than ML code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FB35836E-698B-64B7-3F0D-F8B840251E1D}"/>
              </a:ext>
            </a:extLst>
          </p:cNvPr>
          <p:cNvSpPr/>
          <p:nvPr/>
        </p:nvSpPr>
        <p:spPr>
          <a:xfrm>
            <a:off x="913307" y="2083539"/>
            <a:ext cx="1584000" cy="1871106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Conﬁguration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DBA565C9-CCA1-48C9-2D8D-FC8597976046}"/>
              </a:ext>
            </a:extLst>
          </p:cNvPr>
          <p:cNvSpPr/>
          <p:nvPr/>
        </p:nvSpPr>
        <p:spPr>
          <a:xfrm>
            <a:off x="2660954" y="1932216"/>
            <a:ext cx="1584000" cy="1446875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</a:t>
            </a:r>
            <a:r>
              <a:rPr lang="en-US" spc="-13">
                <a:solidFill>
                  <a:schemeClr val="tx2"/>
                </a:solidFill>
                <a:cs typeface="Roboto"/>
              </a:rPr>
              <a:t>collection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C1788F39-3A93-83F6-10BA-384A5B65ACCA}"/>
              </a:ext>
            </a:extLst>
          </p:cNvPr>
          <p:cNvSpPr/>
          <p:nvPr/>
        </p:nvSpPr>
        <p:spPr>
          <a:xfrm>
            <a:off x="4408601" y="1703995"/>
            <a:ext cx="1584000" cy="1281983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</a:t>
            </a:r>
            <a:r>
              <a:rPr lang="en-US" spc="-40">
                <a:solidFill>
                  <a:schemeClr val="tx2"/>
                </a:solidFill>
                <a:cs typeface="Roboto"/>
              </a:rPr>
              <a:t>v</a:t>
            </a:r>
            <a:r>
              <a:rPr lang="en-US" spc="-20">
                <a:solidFill>
                  <a:schemeClr val="tx2"/>
                </a:solidFill>
                <a:cs typeface="Roboto"/>
              </a:rPr>
              <a:t>eriﬁcation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BCBCD0A1-4BAE-2D3B-5F59-EA59525C22CE}"/>
              </a:ext>
            </a:extLst>
          </p:cNvPr>
          <p:cNvSpPr/>
          <p:nvPr/>
        </p:nvSpPr>
        <p:spPr>
          <a:xfrm>
            <a:off x="2660954" y="3550025"/>
            <a:ext cx="1584000" cy="1586221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Features ext</a:t>
            </a:r>
            <a:r>
              <a:rPr lang="en-US" spc="-33">
                <a:solidFill>
                  <a:schemeClr val="tx2"/>
                </a:solidFill>
                <a:cs typeface="Roboto"/>
              </a:rPr>
              <a:t>r</a:t>
            </a:r>
            <a:r>
              <a:rPr lang="en-US" spc="-20">
                <a:solidFill>
                  <a:schemeClr val="tx2"/>
                </a:solidFill>
                <a:cs typeface="Roboto"/>
              </a:rPr>
              <a:t>action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DB02EBDA-D652-F786-000D-7B6C4ECB29F6}"/>
              </a:ext>
            </a:extLst>
          </p:cNvPr>
          <p:cNvSpPr/>
          <p:nvPr/>
        </p:nvSpPr>
        <p:spPr>
          <a:xfrm>
            <a:off x="6156248" y="1409393"/>
            <a:ext cx="1584000" cy="3405460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marR="6773" algn="ctr"/>
            <a:r>
              <a:rPr lang="en-US" spc="-20">
                <a:solidFill>
                  <a:schemeClr val="tx2"/>
                </a:solidFill>
                <a:cs typeface="Roboto"/>
              </a:rPr>
              <a:t>Machine resource </a:t>
            </a:r>
            <a:r>
              <a:rPr lang="en-US" spc="-13">
                <a:solidFill>
                  <a:schemeClr val="tx2"/>
                </a:solidFill>
                <a:cs typeface="Roboto"/>
              </a:rPr>
              <a:t>management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101B7FD1-8FBC-54D1-AE0F-0B3ECF69AF84}"/>
              </a:ext>
            </a:extLst>
          </p:cNvPr>
          <p:cNvSpPr/>
          <p:nvPr/>
        </p:nvSpPr>
        <p:spPr>
          <a:xfrm>
            <a:off x="7903895" y="1932216"/>
            <a:ext cx="1584000" cy="236578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marR="6773" algn="ctr"/>
            <a:r>
              <a:rPr lang="en-US" spc="-20">
                <a:solidFill>
                  <a:schemeClr val="tx2"/>
                </a:solidFill>
                <a:cs typeface="Roboto"/>
              </a:rPr>
              <a:t>Serving </a:t>
            </a:r>
            <a:r>
              <a:rPr lang="en-US" spc="-13">
                <a:solidFill>
                  <a:schemeClr val="tx2"/>
                </a:solidFill>
                <a:cs typeface="Roboto"/>
              </a:rPr>
              <a:t>inf</a:t>
            </a:r>
            <a:r>
              <a:rPr lang="en-US" spc="-33">
                <a:solidFill>
                  <a:schemeClr val="tx2"/>
                </a:solidFill>
                <a:cs typeface="Roboto"/>
              </a:rPr>
              <a:t>r</a:t>
            </a:r>
            <a:r>
              <a:rPr lang="en-US" spc="-27">
                <a:solidFill>
                  <a:schemeClr val="tx2"/>
                </a:solidFill>
                <a:cs typeface="Roboto"/>
              </a:rPr>
              <a:t>astructur</a:t>
            </a:r>
            <a:r>
              <a:rPr lang="en-US" spc="7">
                <a:solidFill>
                  <a:schemeClr val="tx2"/>
                </a:solidFill>
                <a:cs typeface="Roboto"/>
              </a:rPr>
              <a:t>e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60A21BF8-D40B-DC08-EEC0-5C36AD4AC8F1}"/>
              </a:ext>
            </a:extLst>
          </p:cNvPr>
          <p:cNvSpPr/>
          <p:nvPr/>
        </p:nvSpPr>
        <p:spPr>
          <a:xfrm>
            <a:off x="4408601" y="3264621"/>
            <a:ext cx="1584000" cy="504742"/>
          </a:xfrm>
          <a:prstGeom prst="roundRect">
            <a:avLst>
              <a:gd name="adj" fmla="val 26706"/>
            </a:avLst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2000" b="1" spc="-20">
                <a:solidFill>
                  <a:srgbClr val="FFFFFF"/>
                </a:solidFill>
                <a:cs typeface="Roboto"/>
              </a:rPr>
              <a:t>M</a:t>
            </a:r>
            <a:r>
              <a:rPr lang="en-US" sz="2000" b="1" spc="-7">
                <a:solidFill>
                  <a:srgbClr val="FFFFFF"/>
                </a:solidFill>
                <a:cs typeface="Roboto"/>
              </a:rPr>
              <a:t>L </a:t>
            </a:r>
            <a:r>
              <a:rPr lang="en-US" sz="2000" b="1">
                <a:solidFill>
                  <a:srgbClr val="FFFFFF"/>
                </a:solidFill>
                <a:cs typeface="Roboto"/>
              </a:rPr>
              <a:t>Code</a:t>
            </a:r>
            <a:endParaRPr lang="en-US" sz="2000">
              <a:cs typeface="Roboto"/>
            </a:endParaRPr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46984E64-97A7-2B52-5F42-3317E17364BA}"/>
              </a:ext>
            </a:extLst>
          </p:cNvPr>
          <p:cNvSpPr/>
          <p:nvPr/>
        </p:nvSpPr>
        <p:spPr>
          <a:xfrm>
            <a:off x="4408601" y="4048006"/>
            <a:ext cx="1584000" cy="1446875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analysis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22C49B82-C98B-6448-6470-1520FC67E25F}"/>
              </a:ext>
            </a:extLst>
          </p:cNvPr>
          <p:cNvSpPr/>
          <p:nvPr/>
        </p:nvSpPr>
        <p:spPr>
          <a:xfrm>
            <a:off x="9651541" y="2574985"/>
            <a:ext cx="1584000" cy="1281983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Monitoring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A4360A0-2803-47D1-FEA3-2AA29562E75D}"/>
              </a:ext>
            </a:extLst>
          </p:cNvPr>
          <p:cNvSpPr/>
          <p:nvPr/>
        </p:nvSpPr>
        <p:spPr>
          <a:xfrm>
            <a:off x="968727" y="2138051"/>
            <a:ext cx="1584000" cy="1871106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Conﬁguration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82164CAE-776D-ED0B-FB1E-5B1455144F7A}"/>
              </a:ext>
            </a:extLst>
          </p:cNvPr>
          <p:cNvSpPr/>
          <p:nvPr/>
        </p:nvSpPr>
        <p:spPr>
          <a:xfrm>
            <a:off x="2716374" y="1986728"/>
            <a:ext cx="1584000" cy="1446875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</a:t>
            </a:r>
            <a:r>
              <a:rPr lang="en-US" spc="-13">
                <a:solidFill>
                  <a:schemeClr val="tx2"/>
                </a:solidFill>
                <a:cs typeface="Roboto"/>
              </a:rPr>
              <a:t>collection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3AD708B4-446F-048E-A8BA-79425CB9ACBE}"/>
              </a:ext>
            </a:extLst>
          </p:cNvPr>
          <p:cNvSpPr/>
          <p:nvPr/>
        </p:nvSpPr>
        <p:spPr>
          <a:xfrm>
            <a:off x="4464021" y="1758509"/>
            <a:ext cx="1584000" cy="1281983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</a:t>
            </a:r>
            <a:r>
              <a:rPr lang="en-US" spc="-40">
                <a:solidFill>
                  <a:schemeClr val="tx2"/>
                </a:solidFill>
                <a:cs typeface="Roboto"/>
              </a:rPr>
              <a:t>v</a:t>
            </a:r>
            <a:r>
              <a:rPr lang="en-US" spc="-20">
                <a:solidFill>
                  <a:schemeClr val="tx2"/>
                </a:solidFill>
                <a:cs typeface="Roboto"/>
              </a:rPr>
              <a:t>eriﬁcation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3E99E4E8-FA85-76F1-EA60-EE251D8B479B}"/>
              </a:ext>
            </a:extLst>
          </p:cNvPr>
          <p:cNvSpPr/>
          <p:nvPr/>
        </p:nvSpPr>
        <p:spPr>
          <a:xfrm>
            <a:off x="2716374" y="3604537"/>
            <a:ext cx="1584000" cy="1586221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Features ext</a:t>
            </a:r>
            <a:r>
              <a:rPr lang="en-US" spc="-33">
                <a:solidFill>
                  <a:schemeClr val="tx2"/>
                </a:solidFill>
                <a:cs typeface="Roboto"/>
              </a:rPr>
              <a:t>r</a:t>
            </a:r>
            <a:r>
              <a:rPr lang="en-US" spc="-20">
                <a:solidFill>
                  <a:schemeClr val="tx2"/>
                </a:solidFill>
                <a:cs typeface="Roboto"/>
              </a:rPr>
              <a:t>action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4FA37B36-F80A-E98E-C1B5-E59509B03C0D}"/>
              </a:ext>
            </a:extLst>
          </p:cNvPr>
          <p:cNvSpPr/>
          <p:nvPr/>
        </p:nvSpPr>
        <p:spPr>
          <a:xfrm>
            <a:off x="6211668" y="1463905"/>
            <a:ext cx="1584000" cy="3405460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marR="6773" algn="ctr"/>
            <a:r>
              <a:rPr lang="en-US" spc="-20">
                <a:solidFill>
                  <a:schemeClr val="tx2"/>
                </a:solidFill>
                <a:cs typeface="Roboto"/>
              </a:rPr>
              <a:t>Machine resource </a:t>
            </a:r>
            <a:r>
              <a:rPr lang="en-US" spc="-13">
                <a:solidFill>
                  <a:schemeClr val="tx2"/>
                </a:solidFill>
                <a:cs typeface="Roboto"/>
              </a:rPr>
              <a:t>management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78739456-44AA-C734-11F8-57853C0BD661}"/>
              </a:ext>
            </a:extLst>
          </p:cNvPr>
          <p:cNvSpPr/>
          <p:nvPr/>
        </p:nvSpPr>
        <p:spPr>
          <a:xfrm>
            <a:off x="7959315" y="1986727"/>
            <a:ext cx="1584000" cy="2365784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marR="6773" algn="ctr"/>
            <a:r>
              <a:rPr lang="en-US" spc="-20">
                <a:solidFill>
                  <a:schemeClr val="tx2"/>
                </a:solidFill>
                <a:cs typeface="Roboto"/>
              </a:rPr>
              <a:t>Serving </a:t>
            </a:r>
            <a:r>
              <a:rPr lang="en-US" spc="-13">
                <a:solidFill>
                  <a:schemeClr val="tx2"/>
                </a:solidFill>
                <a:cs typeface="Roboto"/>
              </a:rPr>
              <a:t>inf</a:t>
            </a:r>
            <a:r>
              <a:rPr lang="en-US" spc="-33">
                <a:solidFill>
                  <a:schemeClr val="tx2"/>
                </a:solidFill>
                <a:cs typeface="Roboto"/>
              </a:rPr>
              <a:t>r</a:t>
            </a:r>
            <a:r>
              <a:rPr lang="en-US" spc="-27">
                <a:solidFill>
                  <a:schemeClr val="tx2"/>
                </a:solidFill>
                <a:cs typeface="Roboto"/>
              </a:rPr>
              <a:t>astructur</a:t>
            </a:r>
            <a:r>
              <a:rPr lang="en-US" spc="7">
                <a:solidFill>
                  <a:schemeClr val="tx2"/>
                </a:solidFill>
                <a:cs typeface="Roboto"/>
              </a:rPr>
              <a:t>e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015AF5DC-2F49-A28A-236F-BEC7CBC183D4}"/>
              </a:ext>
            </a:extLst>
          </p:cNvPr>
          <p:cNvSpPr/>
          <p:nvPr/>
        </p:nvSpPr>
        <p:spPr>
          <a:xfrm>
            <a:off x="4464021" y="3319133"/>
            <a:ext cx="1584000" cy="504742"/>
          </a:xfrm>
          <a:prstGeom prst="roundRect">
            <a:avLst>
              <a:gd name="adj" fmla="val 26706"/>
            </a:avLst>
          </a:prstGeo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2000" b="1" spc="-20" dirty="0">
                <a:solidFill>
                  <a:srgbClr val="C00000"/>
                </a:solidFill>
                <a:cs typeface="Roboto"/>
              </a:rPr>
              <a:t>M</a:t>
            </a:r>
            <a:r>
              <a:rPr lang="en-US" sz="2000" b="1" spc="-7" dirty="0">
                <a:solidFill>
                  <a:srgbClr val="C00000"/>
                </a:solidFill>
                <a:cs typeface="Roboto"/>
              </a:rPr>
              <a:t>L </a:t>
            </a:r>
            <a:r>
              <a:rPr lang="en-US" sz="2000" b="1" dirty="0">
                <a:solidFill>
                  <a:srgbClr val="C00000"/>
                </a:solidFill>
                <a:cs typeface="Roboto"/>
              </a:rPr>
              <a:t>Code</a:t>
            </a:r>
            <a:endParaRPr lang="en-US" sz="2000" dirty="0">
              <a:solidFill>
                <a:srgbClr val="C00000"/>
              </a:solidFill>
              <a:cs typeface="Roboto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2906A538-382F-162B-EADE-424CFA2C4172}"/>
              </a:ext>
            </a:extLst>
          </p:cNvPr>
          <p:cNvSpPr/>
          <p:nvPr/>
        </p:nvSpPr>
        <p:spPr>
          <a:xfrm>
            <a:off x="4464021" y="4102518"/>
            <a:ext cx="1584000" cy="1446875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7">
                <a:solidFill>
                  <a:schemeClr val="tx2"/>
                </a:solidFill>
                <a:cs typeface="Roboto"/>
              </a:rPr>
              <a:t>Data analysis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A91A22CD-6D72-F2A8-0028-557B15C96647}"/>
              </a:ext>
            </a:extLst>
          </p:cNvPr>
          <p:cNvSpPr/>
          <p:nvPr/>
        </p:nvSpPr>
        <p:spPr>
          <a:xfrm>
            <a:off x="9706961" y="2629498"/>
            <a:ext cx="1584000" cy="1281983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pc="-20">
                <a:solidFill>
                  <a:schemeClr val="tx2"/>
                </a:solidFill>
                <a:cs typeface="Roboto"/>
              </a:rPr>
              <a:t>Monitoring</a:t>
            </a:r>
            <a:endParaRPr lang="en-US">
              <a:solidFill>
                <a:schemeClr val="tx2"/>
              </a:solidFill>
              <a:cs typeface="Roboto"/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D9BE893B-DC75-0284-1C50-C7D5745F5A4D}"/>
              </a:ext>
            </a:extLst>
          </p:cNvPr>
          <p:cNvSpPr txBox="1"/>
          <p:nvPr/>
        </p:nvSpPr>
        <p:spPr>
          <a:xfrm>
            <a:off x="292100" y="6014071"/>
            <a:ext cx="5589693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6933">
              <a:spcBef>
                <a:spcPts val="67"/>
              </a:spcBef>
            </a:pPr>
            <a:r>
              <a:rPr sz="1000" spc="-7">
                <a:solidFill>
                  <a:srgbClr val="00004B"/>
                </a:solidFill>
                <a:uFill>
                  <a:solidFill>
                    <a:srgbClr val="FF9139"/>
                  </a:solidFill>
                </a:uFill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sz="1000" spc="93">
                <a:solidFill>
                  <a:srgbClr val="00004B"/>
                </a:solidFill>
                <a:uFill>
                  <a:solidFill>
                    <a:srgbClr val="FF9139"/>
                  </a:solidFill>
                </a:uFill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000" spc="-13">
                <a:solidFill>
                  <a:schemeClr val="tx2"/>
                </a:solidFill>
                <a:uFill>
                  <a:solidFill>
                    <a:srgbClr val="FF9139"/>
                  </a:solidFill>
                </a:uFill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https://proceedings.neurips.cc/paper/2015/ﬁle/86df7dcfd896fcaf2674f757a2463eba-Paper.pdf</a:t>
            </a:r>
            <a:endParaRPr sz="1000">
              <a:solidFill>
                <a:schemeClr val="tx2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5553492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F624725D-476C-08B9-A775-3DA0E4C11CA8}"/>
              </a:ext>
            </a:extLst>
          </p:cNvPr>
          <p:cNvSpPr/>
          <p:nvPr/>
        </p:nvSpPr>
        <p:spPr>
          <a:xfrm>
            <a:off x="304799" y="1138239"/>
            <a:ext cx="11593514" cy="5033961"/>
          </a:xfrm>
          <a:prstGeom prst="round2DiagRect">
            <a:avLst>
              <a:gd name="adj1" fmla="val 1404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71319AF9-7D25-7DFB-F2D1-303211C641F1}"/>
              </a:ext>
            </a:extLst>
          </p:cNvPr>
          <p:cNvSpPr/>
          <p:nvPr/>
        </p:nvSpPr>
        <p:spPr>
          <a:xfrm>
            <a:off x="11159555" y="3501914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9A15D6B0-4A0A-C5C3-09A2-3C2D4449C05A}"/>
              </a:ext>
            </a:extLst>
          </p:cNvPr>
          <p:cNvSpPr/>
          <p:nvPr/>
        </p:nvSpPr>
        <p:spPr>
          <a:xfrm>
            <a:off x="11159555" y="447260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ACB7C5A8-0F16-D160-6F00-BD1EFB8F8BDE}"/>
              </a:ext>
            </a:extLst>
          </p:cNvPr>
          <p:cNvSpPr/>
          <p:nvPr/>
        </p:nvSpPr>
        <p:spPr>
          <a:xfrm>
            <a:off x="11159555" y="531557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195B30-6524-AAC1-1953-6F3F5B749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4798" y="6500422"/>
            <a:ext cx="347472" cy="246888"/>
          </a:xfrm>
        </p:spPr>
        <p:txBody>
          <a:bodyPr/>
          <a:lstStyle/>
          <a:p>
            <a:fld id="{B607D717-EBD7-4547-9BED-5BE954E67841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DC7E9B-8969-2435-2DB3-F8257B3C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journey</a:t>
            </a:r>
          </a:p>
        </p:txBody>
      </p:sp>
      <p:sp>
        <p:nvSpPr>
          <p:cNvPr id="34" name="Rectangle: Diagonal Corners Rounded 33">
            <a:extLst>
              <a:ext uri="{FF2B5EF4-FFF2-40B4-BE49-F238E27FC236}">
                <a16:creationId xmlns:a16="http://schemas.microsoft.com/office/drawing/2014/main" id="{3D072DF3-18E8-3575-E1E8-292EAB8E18C4}"/>
              </a:ext>
            </a:extLst>
          </p:cNvPr>
          <p:cNvSpPr/>
          <p:nvPr/>
        </p:nvSpPr>
        <p:spPr>
          <a:xfrm>
            <a:off x="611555" y="1887988"/>
            <a:ext cx="10980000" cy="900000"/>
          </a:xfrm>
          <a:prstGeom prst="round2DiagRect">
            <a:avLst>
              <a:gd name="adj1" fmla="val 217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BB88312-1C52-9D3D-357A-972E22963573}"/>
              </a:ext>
            </a:extLst>
          </p:cNvPr>
          <p:cNvGrpSpPr/>
          <p:nvPr/>
        </p:nvGrpSpPr>
        <p:grpSpPr>
          <a:xfrm>
            <a:off x="1573049" y="2141184"/>
            <a:ext cx="9482636" cy="430887"/>
            <a:chOff x="1573048" y="2141181"/>
            <a:chExt cx="9482636" cy="4308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558249-0A46-80F8-4745-61C088E96722}"/>
                </a:ext>
              </a:extLst>
            </p:cNvPr>
            <p:cNvSpPr txBox="1"/>
            <p:nvPr/>
          </p:nvSpPr>
          <p:spPr>
            <a:xfrm>
              <a:off x="1573048" y="2141181"/>
              <a:ext cx="10800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Develop &amp; Train Model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7FEB6B-A98A-5258-E79F-0F80674132FF}"/>
                </a:ext>
              </a:extLst>
            </p:cNvPr>
            <p:cNvSpPr txBox="1"/>
            <p:nvPr/>
          </p:nvSpPr>
          <p:spPr>
            <a:xfrm>
              <a:off x="3394759" y="2141181"/>
              <a:ext cx="10800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Evaluate Model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79A03F-D88C-E142-E94B-50443B12E754}"/>
                </a:ext>
              </a:extLst>
            </p:cNvPr>
            <p:cNvSpPr txBox="1"/>
            <p:nvPr/>
          </p:nvSpPr>
          <p:spPr>
            <a:xfrm>
              <a:off x="5011480" y="2141181"/>
              <a:ext cx="10800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Package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A421BB-D86B-024B-A05B-FE41BB20E9CE}"/>
                </a:ext>
              </a:extLst>
            </p:cNvPr>
            <p:cNvSpPr txBox="1"/>
            <p:nvPr/>
          </p:nvSpPr>
          <p:spPr>
            <a:xfrm>
              <a:off x="6628201" y="2248902"/>
              <a:ext cx="108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Test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919E68-721E-A6D6-7AEB-A90A900BFE3C}"/>
                </a:ext>
              </a:extLst>
            </p:cNvPr>
            <p:cNvSpPr txBox="1"/>
            <p:nvPr/>
          </p:nvSpPr>
          <p:spPr>
            <a:xfrm>
              <a:off x="8358963" y="2248902"/>
              <a:ext cx="10800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Deploy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2AA90B-97F8-3A4C-3D53-B6738646C788}"/>
                </a:ext>
              </a:extLst>
            </p:cNvPr>
            <p:cNvSpPr txBox="1"/>
            <p:nvPr/>
          </p:nvSpPr>
          <p:spPr>
            <a:xfrm>
              <a:off x="9975684" y="2141181"/>
              <a:ext cx="10800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GB" sz="1400" b="1">
                  <a:solidFill>
                    <a:schemeClr val="tx2"/>
                  </a:solidFill>
                </a:rPr>
                <a:t>Run &amp; Monitor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435240E-BCB0-5AF3-CA1E-796EA051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14831" y="2176624"/>
              <a:ext cx="360000" cy="36000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A3911CF-3087-C495-90E6-FA628C1B3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8040" y="2176624"/>
              <a:ext cx="360000" cy="360000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6C81356-3B03-2F1C-E847-25234B59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5928" y="2176624"/>
              <a:ext cx="360000" cy="360000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4541C60-D76D-1EF4-B629-34BDFC68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9035" y="2176624"/>
              <a:ext cx="360000" cy="360000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CCD7BA3-AE0C-9B9F-8C19-C73776BE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86604" y="2176624"/>
              <a:ext cx="360000" cy="360000"/>
            </a:xfrm>
            <a:prstGeom prst="rect">
              <a:avLst/>
            </a:prstGeom>
          </p:spPr>
        </p:pic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133AE9-65CE-54FA-2656-56F95E5F0C09}"/>
              </a:ext>
            </a:extLst>
          </p:cNvPr>
          <p:cNvCxnSpPr>
            <a:cxnSpLocks/>
          </p:cNvCxnSpPr>
          <p:nvPr/>
        </p:nvCxnSpPr>
        <p:spPr>
          <a:xfrm>
            <a:off x="611555" y="3285460"/>
            <a:ext cx="109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89AA69-97BD-F7CF-7307-9A1FF9C13536}"/>
              </a:ext>
            </a:extLst>
          </p:cNvPr>
          <p:cNvCxnSpPr>
            <a:cxnSpLocks/>
          </p:cNvCxnSpPr>
          <p:nvPr/>
        </p:nvCxnSpPr>
        <p:spPr>
          <a:xfrm>
            <a:off x="611555" y="4193780"/>
            <a:ext cx="109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439B011-39B5-5E67-8AE6-19993F804107}"/>
              </a:ext>
            </a:extLst>
          </p:cNvPr>
          <p:cNvCxnSpPr>
            <a:cxnSpLocks/>
          </p:cNvCxnSpPr>
          <p:nvPr/>
        </p:nvCxnSpPr>
        <p:spPr>
          <a:xfrm>
            <a:off x="611555" y="5111833"/>
            <a:ext cx="109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56096C6-939E-E433-0332-8AECA17382C2}"/>
              </a:ext>
            </a:extLst>
          </p:cNvPr>
          <p:cNvSpPr txBox="1"/>
          <p:nvPr/>
        </p:nvSpPr>
        <p:spPr>
          <a:xfrm rot="16200000">
            <a:off x="343889" y="3647395"/>
            <a:ext cx="72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200" b="1">
                <a:solidFill>
                  <a:schemeClr val="accent5"/>
                </a:solidFill>
              </a:rPr>
              <a:t>Code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B6A920-B62C-3F2F-5E9C-1D206C59C047}"/>
              </a:ext>
            </a:extLst>
          </p:cNvPr>
          <p:cNvSpPr txBox="1"/>
          <p:nvPr/>
        </p:nvSpPr>
        <p:spPr>
          <a:xfrm rot="16200000">
            <a:off x="343888" y="4567664"/>
            <a:ext cx="72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200" b="1">
                <a:solidFill>
                  <a:schemeClr val="accent4"/>
                </a:solidFill>
              </a:rPr>
              <a:t>Model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A9954C1-876E-F6AA-9AC2-0F27F0D31FF9}"/>
              </a:ext>
            </a:extLst>
          </p:cNvPr>
          <p:cNvSpPr txBox="1"/>
          <p:nvPr/>
        </p:nvSpPr>
        <p:spPr>
          <a:xfrm rot="16200000">
            <a:off x="343888" y="5487292"/>
            <a:ext cx="720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200" b="1">
                <a:solidFill>
                  <a:schemeClr val="bg2"/>
                </a:solidFill>
              </a:rPr>
              <a:t>Data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DE8ADF1-E8CA-38D0-1083-4AC62EF9AC6F}"/>
              </a:ext>
            </a:extLst>
          </p:cNvPr>
          <p:cNvCxnSpPr>
            <a:cxnSpLocks/>
          </p:cNvCxnSpPr>
          <p:nvPr/>
        </p:nvCxnSpPr>
        <p:spPr>
          <a:xfrm flipV="1">
            <a:off x="1700642" y="3017236"/>
            <a:ext cx="0" cy="5040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61FBC01-A1A5-4E1F-1907-385BCB0C52A3}"/>
              </a:ext>
            </a:extLst>
          </p:cNvPr>
          <p:cNvCxnSpPr>
            <a:cxnSpLocks/>
          </p:cNvCxnSpPr>
          <p:nvPr/>
        </p:nvCxnSpPr>
        <p:spPr>
          <a:xfrm flipV="1">
            <a:off x="2113048" y="3017236"/>
            <a:ext cx="0" cy="230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FAE1441-445C-9C59-AF6B-760074DA3F5A}"/>
              </a:ext>
            </a:extLst>
          </p:cNvPr>
          <p:cNvCxnSpPr>
            <a:cxnSpLocks/>
          </p:cNvCxnSpPr>
          <p:nvPr/>
        </p:nvCxnSpPr>
        <p:spPr>
          <a:xfrm>
            <a:off x="2480362" y="3017236"/>
            <a:ext cx="0" cy="140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28F81A3-B782-518B-AA47-CDFB57639254}"/>
              </a:ext>
            </a:extLst>
          </p:cNvPr>
          <p:cNvCxnSpPr>
            <a:cxnSpLocks/>
          </p:cNvCxnSpPr>
          <p:nvPr/>
        </p:nvCxnSpPr>
        <p:spPr>
          <a:xfrm flipV="1">
            <a:off x="3583886" y="3017236"/>
            <a:ext cx="0" cy="230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C0323B1-D0BD-A1DD-C262-262FC723E3A5}"/>
              </a:ext>
            </a:extLst>
          </p:cNvPr>
          <p:cNvCxnSpPr>
            <a:cxnSpLocks/>
          </p:cNvCxnSpPr>
          <p:nvPr/>
        </p:nvCxnSpPr>
        <p:spPr>
          <a:xfrm flipV="1">
            <a:off x="3992180" y="3017236"/>
            <a:ext cx="0" cy="230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92CCC1F-2CA4-9FEC-D1C2-20506759AEDB}"/>
              </a:ext>
            </a:extLst>
          </p:cNvPr>
          <p:cNvCxnSpPr>
            <a:cxnSpLocks/>
          </p:cNvCxnSpPr>
          <p:nvPr/>
        </p:nvCxnSpPr>
        <p:spPr>
          <a:xfrm>
            <a:off x="4302074" y="3017236"/>
            <a:ext cx="0" cy="140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1D49E92-429B-FC5C-630C-25617DBF1F02}"/>
              </a:ext>
            </a:extLst>
          </p:cNvPr>
          <p:cNvGrpSpPr/>
          <p:nvPr/>
        </p:nvGrpSpPr>
        <p:grpSpPr>
          <a:xfrm>
            <a:off x="2888657" y="3017236"/>
            <a:ext cx="334483" cy="1620000"/>
            <a:chOff x="2936809" y="3014329"/>
            <a:chExt cx="180000" cy="1699299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620F63F-AA5A-70D0-A812-42CA29AE7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809" y="3014329"/>
              <a:ext cx="0" cy="169929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AAA51B-549E-A94D-400C-99D210F52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809" y="4713628"/>
              <a:ext cx="180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1FFA920-4D53-C8D6-56BD-5712D8EEEE8F}"/>
              </a:ext>
            </a:extLst>
          </p:cNvPr>
          <p:cNvGrpSpPr/>
          <p:nvPr/>
        </p:nvGrpSpPr>
        <p:grpSpPr>
          <a:xfrm>
            <a:off x="4669389" y="3017236"/>
            <a:ext cx="500826" cy="1620000"/>
            <a:chOff x="2936809" y="3014329"/>
            <a:chExt cx="180000" cy="1699299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F96B6ED-F44A-8490-2414-84AD848D9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809" y="3014329"/>
              <a:ext cx="0" cy="169929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481F66-15DD-D47E-4DC6-C0AAFB87D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809" y="4713628"/>
              <a:ext cx="180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83F0A4-DBE9-615E-B546-8F0270359883}"/>
              </a:ext>
            </a:extLst>
          </p:cNvPr>
          <p:cNvCxnSpPr>
            <a:cxnSpLocks/>
          </p:cNvCxnSpPr>
          <p:nvPr/>
        </p:nvCxnSpPr>
        <p:spPr>
          <a:xfrm>
            <a:off x="5824868" y="3017236"/>
            <a:ext cx="0" cy="140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542F7DA-4806-9E42-2612-0061E1B50F71}"/>
              </a:ext>
            </a:extLst>
          </p:cNvPr>
          <p:cNvGrpSpPr/>
          <p:nvPr/>
        </p:nvGrpSpPr>
        <p:grpSpPr>
          <a:xfrm>
            <a:off x="6252882" y="3017236"/>
            <a:ext cx="445100" cy="1620000"/>
            <a:chOff x="2936809" y="3014329"/>
            <a:chExt cx="180000" cy="169929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A133AD8-1DB2-F830-FF83-CB7DC2D8E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809" y="3014329"/>
              <a:ext cx="0" cy="169929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A6C430F-6637-E820-364E-987AB52CF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809" y="4713628"/>
              <a:ext cx="180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F7D4C8A-6FA1-D6B3-674D-F29266F099A7}"/>
              </a:ext>
            </a:extLst>
          </p:cNvPr>
          <p:cNvCxnSpPr>
            <a:cxnSpLocks/>
          </p:cNvCxnSpPr>
          <p:nvPr/>
        </p:nvCxnSpPr>
        <p:spPr>
          <a:xfrm flipV="1">
            <a:off x="7032379" y="3017236"/>
            <a:ext cx="0" cy="230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D7147FC-12CE-D00C-A034-5A5EF48EEAFF}"/>
              </a:ext>
            </a:extLst>
          </p:cNvPr>
          <p:cNvCxnSpPr>
            <a:cxnSpLocks/>
          </p:cNvCxnSpPr>
          <p:nvPr/>
        </p:nvCxnSpPr>
        <p:spPr>
          <a:xfrm>
            <a:off x="7676302" y="3017236"/>
            <a:ext cx="0" cy="140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4438EC1-CDF6-318F-01D6-BD6F6C62F6EC}"/>
              </a:ext>
            </a:extLst>
          </p:cNvPr>
          <p:cNvCxnSpPr>
            <a:cxnSpLocks/>
          </p:cNvCxnSpPr>
          <p:nvPr/>
        </p:nvCxnSpPr>
        <p:spPr>
          <a:xfrm flipV="1">
            <a:off x="7328809" y="3017236"/>
            <a:ext cx="0" cy="5040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F9EB16-166E-6B94-83C9-967AC87541A1}"/>
              </a:ext>
            </a:extLst>
          </p:cNvPr>
          <p:cNvCxnSpPr>
            <a:cxnSpLocks/>
          </p:cNvCxnSpPr>
          <p:nvPr/>
        </p:nvCxnSpPr>
        <p:spPr>
          <a:xfrm flipV="1">
            <a:off x="8905484" y="3017236"/>
            <a:ext cx="0" cy="5040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BF5CC2-5761-A3A2-41FD-2EE511CD0123}"/>
              </a:ext>
            </a:extLst>
          </p:cNvPr>
          <p:cNvGrpSpPr/>
          <p:nvPr/>
        </p:nvGrpSpPr>
        <p:grpSpPr>
          <a:xfrm>
            <a:off x="8261562" y="3017236"/>
            <a:ext cx="225905" cy="1620000"/>
            <a:chOff x="2936809" y="3014329"/>
            <a:chExt cx="180000" cy="1699299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FE6478A-05DA-788E-892D-2761C0911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809" y="3014329"/>
              <a:ext cx="0" cy="169929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28CE8C3-5EFC-4A71-8C0A-E15576F10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809" y="4713628"/>
              <a:ext cx="180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BFBF8A9-4F4D-13D6-F899-0390A53108F5}"/>
              </a:ext>
            </a:extLst>
          </p:cNvPr>
          <p:cNvCxnSpPr>
            <a:cxnSpLocks/>
          </p:cNvCxnSpPr>
          <p:nvPr/>
        </p:nvCxnSpPr>
        <p:spPr>
          <a:xfrm>
            <a:off x="9419468" y="3017236"/>
            <a:ext cx="0" cy="864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B9BF773-665F-4F09-B39F-FC801F918BF4}"/>
              </a:ext>
            </a:extLst>
          </p:cNvPr>
          <p:cNvGrpSpPr/>
          <p:nvPr/>
        </p:nvGrpSpPr>
        <p:grpSpPr>
          <a:xfrm>
            <a:off x="9419469" y="4390434"/>
            <a:ext cx="599371" cy="1184982"/>
            <a:chOff x="9438963" y="4756271"/>
            <a:chExt cx="599371" cy="988827"/>
          </a:xfrm>
        </p:grpSpPr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4C2E991E-0CA5-C0C8-8D16-8570B68B6570}"/>
                </a:ext>
              </a:extLst>
            </p:cNvPr>
            <p:cNvCxnSpPr>
              <a:cxnSpLocks/>
            </p:cNvCxnSpPr>
            <p:nvPr/>
          </p:nvCxnSpPr>
          <p:spPr>
            <a:xfrm>
              <a:off x="9438963" y="5745098"/>
              <a:ext cx="59937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CC8FA651-575E-50F2-F6CC-24536275FDC2}"/>
                </a:ext>
              </a:extLst>
            </p:cNvPr>
            <p:cNvCxnSpPr>
              <a:cxnSpLocks/>
            </p:cNvCxnSpPr>
            <p:nvPr/>
          </p:nvCxnSpPr>
          <p:spPr>
            <a:xfrm>
              <a:off x="9438963" y="4756271"/>
              <a:ext cx="0" cy="988827"/>
            </a:xfrm>
            <a:prstGeom prst="straightConnector1">
              <a:avLst/>
            </a:prstGeom>
            <a:ln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38395D34-84CC-1087-3CEE-958B044464C9}"/>
              </a:ext>
            </a:extLst>
          </p:cNvPr>
          <p:cNvCxnSpPr>
            <a:cxnSpLocks/>
          </p:cNvCxnSpPr>
          <p:nvPr/>
        </p:nvCxnSpPr>
        <p:spPr>
          <a:xfrm flipV="1">
            <a:off x="10502137" y="3017236"/>
            <a:ext cx="0" cy="230400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E46E0606-ACCE-049E-0035-5F7B52F944F8}"/>
              </a:ext>
            </a:extLst>
          </p:cNvPr>
          <p:cNvSpPr txBox="1"/>
          <p:nvPr/>
        </p:nvSpPr>
        <p:spPr>
          <a:xfrm>
            <a:off x="1432109" y="3585840"/>
            <a:ext cx="56937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Training code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C93AAA6-FD91-4B65-272A-2E9DD1B55234}"/>
              </a:ext>
            </a:extLst>
          </p:cNvPr>
          <p:cNvSpPr txBox="1"/>
          <p:nvPr/>
        </p:nvSpPr>
        <p:spPr>
          <a:xfrm>
            <a:off x="2174953" y="4506109"/>
            <a:ext cx="6279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Candidate models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FA46F876-0945-012F-0099-D8D34C6AC8B9}"/>
              </a:ext>
            </a:extLst>
          </p:cNvPr>
          <p:cNvSpPr txBox="1"/>
          <p:nvPr/>
        </p:nvSpPr>
        <p:spPr>
          <a:xfrm>
            <a:off x="1777112" y="5425736"/>
            <a:ext cx="6279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Training data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8A4AA60-AE0A-DEE7-E35A-2F00C63BC831}"/>
              </a:ext>
            </a:extLst>
          </p:cNvPr>
          <p:cNvSpPr txBox="1"/>
          <p:nvPr/>
        </p:nvSpPr>
        <p:spPr>
          <a:xfrm>
            <a:off x="3323410" y="5425736"/>
            <a:ext cx="514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Test data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901227E-E3A5-300A-504B-FBB072C2EBFE}"/>
              </a:ext>
            </a:extLst>
          </p:cNvPr>
          <p:cNvSpPr txBox="1"/>
          <p:nvPr/>
        </p:nvSpPr>
        <p:spPr>
          <a:xfrm>
            <a:off x="3782171" y="5502680"/>
            <a:ext cx="5140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Metrics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BFA8A14-1555-F6B3-E53E-08B0262A361A}"/>
              </a:ext>
            </a:extLst>
          </p:cNvPr>
          <p:cNvSpPr txBox="1"/>
          <p:nvPr/>
        </p:nvSpPr>
        <p:spPr>
          <a:xfrm>
            <a:off x="4048793" y="4506109"/>
            <a:ext cx="514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Chosen model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A30F5AC-A526-5C7C-7331-9793224CDFC5}"/>
              </a:ext>
            </a:extLst>
          </p:cNvPr>
          <p:cNvSpPr txBox="1"/>
          <p:nvPr/>
        </p:nvSpPr>
        <p:spPr>
          <a:xfrm>
            <a:off x="5607188" y="4506109"/>
            <a:ext cx="58707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Packaged model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A246A85-0F31-3FCB-B7A7-2E7A0427F974}"/>
              </a:ext>
            </a:extLst>
          </p:cNvPr>
          <p:cNvSpPr txBox="1"/>
          <p:nvPr/>
        </p:nvSpPr>
        <p:spPr>
          <a:xfrm>
            <a:off x="6741733" y="5425736"/>
            <a:ext cx="514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Test data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1884DB9-D037-1863-1B28-5E82AED43D4A}"/>
              </a:ext>
            </a:extLst>
          </p:cNvPr>
          <p:cNvSpPr txBox="1"/>
          <p:nvPr/>
        </p:nvSpPr>
        <p:spPr>
          <a:xfrm>
            <a:off x="7076885" y="3585840"/>
            <a:ext cx="514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Training code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780E832-F1A4-5AD4-6E60-BB716D28C293}"/>
              </a:ext>
            </a:extLst>
          </p:cNvPr>
          <p:cNvSpPr txBox="1"/>
          <p:nvPr/>
        </p:nvSpPr>
        <p:spPr>
          <a:xfrm>
            <a:off x="7233654" y="4506109"/>
            <a:ext cx="8852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Production-ready model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E93F9E2F-62BE-5A0E-B8FD-555E2CD02ABF}"/>
              </a:ext>
            </a:extLst>
          </p:cNvPr>
          <p:cNvSpPr txBox="1"/>
          <p:nvPr/>
        </p:nvSpPr>
        <p:spPr>
          <a:xfrm>
            <a:off x="8473352" y="3585840"/>
            <a:ext cx="8852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Application code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5F56168-B004-AAC8-F50C-211C1B160134}"/>
              </a:ext>
            </a:extLst>
          </p:cNvPr>
          <p:cNvSpPr txBox="1"/>
          <p:nvPr/>
        </p:nvSpPr>
        <p:spPr>
          <a:xfrm>
            <a:off x="8830389" y="4030235"/>
            <a:ext cx="118573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Code and model in production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73806B4B-3706-29B4-ABE6-510E2D9FB1A4}"/>
              </a:ext>
            </a:extLst>
          </p:cNvPr>
          <p:cNvSpPr txBox="1"/>
          <p:nvPr/>
        </p:nvSpPr>
        <p:spPr>
          <a:xfrm>
            <a:off x="10152262" y="5425736"/>
            <a:ext cx="72629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Production data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3145851-2438-5EE5-B039-4815B9CCAAE3}"/>
              </a:ext>
            </a:extLst>
          </p:cNvPr>
          <p:cNvSpPr txBox="1"/>
          <p:nvPr/>
        </p:nvSpPr>
        <p:spPr>
          <a:xfrm>
            <a:off x="5595513" y="1310538"/>
            <a:ext cx="10120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 b="1">
                <a:solidFill>
                  <a:schemeClr val="tx2"/>
                </a:solidFill>
              </a:rPr>
              <a:t>Retrain Model</a:t>
            </a:r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72A930C4-2DFC-FF61-642F-941A08E2E7B5}"/>
              </a:ext>
            </a:extLst>
          </p:cNvPr>
          <p:cNvGrpSpPr/>
          <p:nvPr/>
        </p:nvGrpSpPr>
        <p:grpSpPr>
          <a:xfrm>
            <a:off x="1813559" y="1549725"/>
            <a:ext cx="8575993" cy="360000"/>
            <a:chOff x="2066446" y="1446028"/>
            <a:chExt cx="8575993" cy="360000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0606A135-1013-F369-CD76-C9799E743A71}"/>
                </a:ext>
              </a:extLst>
            </p:cNvPr>
            <p:cNvCxnSpPr>
              <a:cxnSpLocks/>
            </p:cNvCxnSpPr>
            <p:nvPr/>
          </p:nvCxnSpPr>
          <p:spPr>
            <a:xfrm>
              <a:off x="2238227" y="1446028"/>
              <a:ext cx="82324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Arc 1050">
              <a:extLst>
                <a:ext uri="{FF2B5EF4-FFF2-40B4-BE49-F238E27FC236}">
                  <a16:creationId xmlns:a16="http://schemas.microsoft.com/office/drawing/2014/main" id="{85DB65C6-7C9F-C1F7-9FEA-5C70BD3013B0}"/>
                </a:ext>
              </a:extLst>
            </p:cNvPr>
            <p:cNvSpPr/>
            <p:nvPr/>
          </p:nvSpPr>
          <p:spPr>
            <a:xfrm>
              <a:off x="10282439" y="1446028"/>
              <a:ext cx="360000" cy="360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Arc 1052">
              <a:extLst>
                <a:ext uri="{FF2B5EF4-FFF2-40B4-BE49-F238E27FC236}">
                  <a16:creationId xmlns:a16="http://schemas.microsoft.com/office/drawing/2014/main" id="{96117434-4CE2-3520-ED3C-F09067897A2D}"/>
                </a:ext>
              </a:extLst>
            </p:cNvPr>
            <p:cNvSpPr/>
            <p:nvPr/>
          </p:nvSpPr>
          <p:spPr>
            <a:xfrm rot="16200000">
              <a:off x="2066446" y="1446028"/>
              <a:ext cx="360000" cy="360000"/>
            </a:xfrm>
            <a:prstGeom prst="arc">
              <a:avLst>
                <a:gd name="adj1" fmla="val 15501367"/>
                <a:gd name="adj2" fmla="val 0"/>
              </a:avLst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55" name="Graphic 1054">
            <a:extLst>
              <a:ext uri="{FF2B5EF4-FFF2-40B4-BE49-F238E27FC236}">
                <a16:creationId xmlns:a16="http://schemas.microsoft.com/office/drawing/2014/main" id="{1176A2B8-C049-4B04-D9AA-A0F146B67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7555" y="3609914"/>
            <a:ext cx="216000" cy="216000"/>
          </a:xfrm>
          <a:prstGeom prst="rect">
            <a:avLst/>
          </a:prstGeom>
        </p:spPr>
      </p:pic>
      <p:pic>
        <p:nvPicPr>
          <p:cNvPr id="1056" name="Graphic 1055">
            <a:extLst>
              <a:ext uri="{FF2B5EF4-FFF2-40B4-BE49-F238E27FC236}">
                <a16:creationId xmlns:a16="http://schemas.microsoft.com/office/drawing/2014/main" id="{DE42DC2A-0AF8-9725-3A53-9B9D8B2C5D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7555" y="5423576"/>
            <a:ext cx="216000" cy="216000"/>
          </a:xfrm>
          <a:prstGeom prst="rect">
            <a:avLst/>
          </a:prstGeom>
        </p:spPr>
      </p:pic>
      <p:pic>
        <p:nvPicPr>
          <p:cNvPr id="1057" name="Graphic 1056">
            <a:extLst>
              <a:ext uri="{FF2B5EF4-FFF2-40B4-BE49-F238E27FC236}">
                <a16:creationId xmlns:a16="http://schemas.microsoft.com/office/drawing/2014/main" id="{C2714021-5DD9-D2FD-291B-2A67B3B1D1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7555" y="4580609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40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BC107DAA-3198-60D1-37FF-15D07942591B}"/>
              </a:ext>
            </a:extLst>
          </p:cNvPr>
          <p:cNvSpPr/>
          <p:nvPr/>
        </p:nvSpPr>
        <p:spPr>
          <a:xfrm>
            <a:off x="2030362" y="1106851"/>
            <a:ext cx="8131277" cy="5033961"/>
          </a:xfrm>
          <a:prstGeom prst="round2DiagRect">
            <a:avLst>
              <a:gd name="adj1" fmla="val 1079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B4AE99-70C9-69B3-2C93-26EB8A64F7CB}"/>
              </a:ext>
            </a:extLst>
          </p:cNvPr>
          <p:cNvSpPr/>
          <p:nvPr/>
        </p:nvSpPr>
        <p:spPr>
          <a:xfrm>
            <a:off x="2703969" y="3135805"/>
            <a:ext cx="6964734" cy="256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9D0F0A2-5AF7-2CD8-DEE5-924AC1F38BC9}"/>
              </a:ext>
            </a:extLst>
          </p:cNvPr>
          <p:cNvSpPr/>
          <p:nvPr/>
        </p:nvSpPr>
        <p:spPr>
          <a:xfrm>
            <a:off x="3063095" y="3335993"/>
            <a:ext cx="3531140" cy="1614203"/>
          </a:xfrm>
          <a:custGeom>
            <a:avLst/>
            <a:gdLst>
              <a:gd name="connsiteX0" fmla="*/ 0 w 3531140"/>
              <a:gd name="connsiteY0" fmla="*/ 0 h 1614203"/>
              <a:gd name="connsiteX1" fmla="*/ 3531140 w 3531140"/>
              <a:gd name="connsiteY1" fmla="*/ 0 h 1614203"/>
              <a:gd name="connsiteX2" fmla="*/ 3531140 w 3531140"/>
              <a:gd name="connsiteY2" fmla="*/ 1186186 h 1614203"/>
              <a:gd name="connsiteX3" fmla="*/ 2704289 w 3531140"/>
              <a:gd name="connsiteY3" fmla="*/ 1186186 h 1614203"/>
              <a:gd name="connsiteX4" fmla="*/ 2704289 w 3531140"/>
              <a:gd name="connsiteY4" fmla="*/ 1614203 h 1614203"/>
              <a:gd name="connsiteX5" fmla="*/ 1031131 w 3531140"/>
              <a:gd name="connsiteY5" fmla="*/ 1614203 h 1614203"/>
              <a:gd name="connsiteX6" fmla="*/ 1031131 w 3531140"/>
              <a:gd name="connsiteY6" fmla="*/ 826263 h 1614203"/>
              <a:gd name="connsiteX7" fmla="*/ 0 w 3531140"/>
              <a:gd name="connsiteY7" fmla="*/ 826263 h 161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1140" h="1614203">
                <a:moveTo>
                  <a:pt x="0" y="0"/>
                </a:moveTo>
                <a:lnTo>
                  <a:pt x="3531140" y="0"/>
                </a:lnTo>
                <a:lnTo>
                  <a:pt x="3531140" y="1186186"/>
                </a:lnTo>
                <a:lnTo>
                  <a:pt x="2704289" y="1186186"/>
                </a:lnTo>
                <a:lnTo>
                  <a:pt x="2704289" y="1614203"/>
                </a:lnTo>
                <a:lnTo>
                  <a:pt x="1031131" y="1614203"/>
                </a:lnTo>
                <a:lnTo>
                  <a:pt x="1031131" y="826263"/>
                </a:lnTo>
                <a:lnTo>
                  <a:pt x="0" y="826263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367F623-8BDD-4FF2-642E-6A8B05BA72F0}"/>
              </a:ext>
            </a:extLst>
          </p:cNvPr>
          <p:cNvSpPr/>
          <p:nvPr/>
        </p:nvSpPr>
        <p:spPr>
          <a:xfrm>
            <a:off x="5810150" y="3707099"/>
            <a:ext cx="3696511" cy="1612746"/>
          </a:xfrm>
          <a:custGeom>
            <a:avLst/>
            <a:gdLst>
              <a:gd name="connsiteX0" fmla="*/ 837339 w 3696511"/>
              <a:gd name="connsiteY0" fmla="*/ 0 h 1612746"/>
              <a:gd name="connsiteX1" fmla="*/ 3696511 w 3696511"/>
              <a:gd name="connsiteY1" fmla="*/ 0 h 1612746"/>
              <a:gd name="connsiteX2" fmla="*/ 3696511 w 3696511"/>
              <a:gd name="connsiteY2" fmla="*/ 1612746 h 1612746"/>
              <a:gd name="connsiteX3" fmla="*/ 0 w 3696511"/>
              <a:gd name="connsiteY3" fmla="*/ 1612746 h 1612746"/>
              <a:gd name="connsiteX4" fmla="*/ 0 w 3696511"/>
              <a:gd name="connsiteY4" fmla="*/ 853988 h 1612746"/>
              <a:gd name="connsiteX5" fmla="*/ 101329 w 3696511"/>
              <a:gd name="connsiteY5" fmla="*/ 853988 h 1612746"/>
              <a:gd name="connsiteX6" fmla="*/ 101329 w 3696511"/>
              <a:gd name="connsiteY6" fmla="*/ 855995 h 1612746"/>
              <a:gd name="connsiteX7" fmla="*/ 837339 w 3696511"/>
              <a:gd name="connsiteY7" fmla="*/ 855995 h 161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511" h="1612746">
                <a:moveTo>
                  <a:pt x="837339" y="0"/>
                </a:moveTo>
                <a:lnTo>
                  <a:pt x="3696511" y="0"/>
                </a:lnTo>
                <a:lnTo>
                  <a:pt x="3696511" y="1612746"/>
                </a:lnTo>
                <a:lnTo>
                  <a:pt x="0" y="1612746"/>
                </a:lnTo>
                <a:lnTo>
                  <a:pt x="0" y="853988"/>
                </a:lnTo>
                <a:lnTo>
                  <a:pt x="101329" y="853988"/>
                </a:lnTo>
                <a:lnTo>
                  <a:pt x="101329" y="855995"/>
                </a:lnTo>
                <a:lnTo>
                  <a:pt x="837339" y="855995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EC4966-97CB-9DBB-C22A-4DAB77827785}"/>
              </a:ext>
            </a:extLst>
          </p:cNvPr>
          <p:cNvSpPr/>
          <p:nvPr/>
        </p:nvSpPr>
        <p:spPr>
          <a:xfrm>
            <a:off x="3054412" y="4218289"/>
            <a:ext cx="988847" cy="730446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44D52-0397-59FE-42A6-8F297444E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07D717-EBD7-4547-9BED-5BE954E67841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C6D0BED3-2354-A33B-14E7-1770CCFB92E8}"/>
              </a:ext>
            </a:extLst>
          </p:cNvPr>
          <p:cNvSpPr/>
          <p:nvPr/>
        </p:nvSpPr>
        <p:spPr>
          <a:xfrm>
            <a:off x="2706940" y="2315557"/>
            <a:ext cx="1018164" cy="485731"/>
          </a:xfrm>
          <a:prstGeom prst="round2DiagRect">
            <a:avLst>
              <a:gd name="adj1" fmla="val 31077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72FF7E26-1C88-4E07-D7B9-80F15B7EF6ED}"/>
              </a:ext>
            </a:extLst>
          </p:cNvPr>
          <p:cNvSpPr/>
          <p:nvPr/>
        </p:nvSpPr>
        <p:spPr>
          <a:xfrm>
            <a:off x="3919647" y="2315557"/>
            <a:ext cx="3202039" cy="485731"/>
          </a:xfrm>
          <a:prstGeom prst="round2DiagRect">
            <a:avLst>
              <a:gd name="adj1" fmla="val 3107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Data Science Development platform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EE9ABD25-9DF7-6E2A-8BE8-A4B24A6474A3}"/>
              </a:ext>
            </a:extLst>
          </p:cNvPr>
          <p:cNvSpPr/>
          <p:nvPr/>
        </p:nvSpPr>
        <p:spPr>
          <a:xfrm>
            <a:off x="7316229" y="2315557"/>
            <a:ext cx="2352473" cy="485731"/>
          </a:xfrm>
          <a:prstGeom prst="round2DiagRect">
            <a:avLst>
              <a:gd name="adj1" fmla="val 31077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dirty="0">
                <a:solidFill>
                  <a:srgbClr val="C00000"/>
                </a:solidFill>
              </a:rPr>
              <a:t>Deployment platform</a:t>
            </a:r>
          </a:p>
        </p:txBody>
      </p: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F19FE75D-947E-3D00-DC57-B1E17ADF9930}"/>
              </a:ext>
            </a:extLst>
          </p:cNvPr>
          <p:cNvSpPr/>
          <p:nvPr/>
        </p:nvSpPr>
        <p:spPr>
          <a:xfrm>
            <a:off x="4372114" y="3508754"/>
            <a:ext cx="1018164" cy="1274412"/>
          </a:xfrm>
          <a:prstGeom prst="round2DiagRect">
            <a:avLst>
              <a:gd name="adj1" fmla="val 31077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Model building</a:t>
            </a:r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F189ECD0-AC97-055B-0CB1-1449B7B36667}"/>
              </a:ext>
            </a:extLst>
          </p:cNvPr>
          <p:cNvSpPr/>
          <p:nvPr/>
        </p:nvSpPr>
        <p:spPr>
          <a:xfrm>
            <a:off x="7069895" y="3863251"/>
            <a:ext cx="1018164" cy="1309965"/>
          </a:xfrm>
          <a:prstGeom prst="round2DiagRect">
            <a:avLst>
              <a:gd name="adj1" fmla="val 31077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0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98817A-900A-0752-1F7F-400C6DCE470A}"/>
              </a:ext>
            </a:extLst>
          </p:cNvPr>
          <p:cNvSpPr txBox="1"/>
          <p:nvPr/>
        </p:nvSpPr>
        <p:spPr>
          <a:xfrm>
            <a:off x="3156901" y="3942368"/>
            <a:ext cx="78386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Training 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5B971-7608-5AB8-89D1-4E20A51810D7}"/>
              </a:ext>
            </a:extLst>
          </p:cNvPr>
          <p:cNvSpPr txBox="1"/>
          <p:nvPr/>
        </p:nvSpPr>
        <p:spPr>
          <a:xfrm>
            <a:off x="3152894" y="4696834"/>
            <a:ext cx="79188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Labelled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D31A0-3BCA-FAAB-D325-253401CE4259}"/>
              </a:ext>
            </a:extLst>
          </p:cNvPr>
          <p:cNvSpPr txBox="1"/>
          <p:nvPr/>
        </p:nvSpPr>
        <p:spPr>
          <a:xfrm>
            <a:off x="6059221" y="4116144"/>
            <a:ext cx="34144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2254B-D7E6-04F2-638D-A8BAC81D5630}"/>
              </a:ext>
            </a:extLst>
          </p:cNvPr>
          <p:cNvSpPr txBox="1"/>
          <p:nvPr/>
        </p:nvSpPr>
        <p:spPr>
          <a:xfrm>
            <a:off x="4462010" y="5324960"/>
            <a:ext cx="838371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Data scientists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7D70F2-8A28-A44F-B953-1F9655B67685}"/>
              </a:ext>
            </a:extLst>
          </p:cNvPr>
          <p:cNvSpPr txBox="1"/>
          <p:nvPr/>
        </p:nvSpPr>
        <p:spPr>
          <a:xfrm>
            <a:off x="3089808" y="5324960"/>
            <a:ext cx="857607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Data engineers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80ABF9-E33D-31AE-7C7B-D6D199DC493B}"/>
              </a:ext>
            </a:extLst>
          </p:cNvPr>
          <p:cNvSpPr txBox="1"/>
          <p:nvPr/>
        </p:nvSpPr>
        <p:spPr>
          <a:xfrm>
            <a:off x="5821976" y="5117975"/>
            <a:ext cx="81592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Web app 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99C6D-01C2-D7B0-9DE6-BFA4A4FE35BC}"/>
              </a:ext>
            </a:extLst>
          </p:cNvPr>
          <p:cNvSpPr txBox="1"/>
          <p:nvPr/>
        </p:nvSpPr>
        <p:spPr>
          <a:xfrm>
            <a:off x="7863431" y="3546888"/>
            <a:ext cx="146193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ML engineers, developers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64508-D4CC-28B5-DF34-DF2A175A0DB6}"/>
              </a:ext>
            </a:extLst>
          </p:cNvPr>
          <p:cNvSpPr txBox="1"/>
          <p:nvPr/>
        </p:nvSpPr>
        <p:spPr>
          <a:xfrm>
            <a:off x="8619262" y="4696834"/>
            <a:ext cx="625172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GB" sz="1000">
                <a:solidFill>
                  <a:schemeClr val="tx2"/>
                </a:solidFill>
              </a:rPr>
              <a:t>production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9C6B5F0-CAE3-54B2-849D-7864AEED7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34" y="3495086"/>
            <a:ext cx="360000" cy="360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9F33E20-5040-9506-3E98-46765EC777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834" y="4293739"/>
            <a:ext cx="360000" cy="36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FACCDCB-A6F4-9A3B-2689-747E7C770B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9940" y="3726387"/>
            <a:ext cx="360000" cy="3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C205FBD-899B-BAA1-7C55-302CB6222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9940" y="4644980"/>
            <a:ext cx="360000" cy="36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757E904-11B1-5990-B684-B55FDA17FD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8167" y="4284980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B54D61A-7247-7BA2-6ED3-0D3C5F1627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43310" y="4890766"/>
            <a:ext cx="360000" cy="36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29996BB-728F-A615-3064-D1BCE29533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2696" y="4890766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753AC4C-4395-29E0-EA30-476FE902F6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4382" y="3431204"/>
            <a:ext cx="360000" cy="36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58CE4E-25A9-02A8-6B4F-CBE7D6175C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76550" y="3592775"/>
            <a:ext cx="216000" cy="21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0FE2612-6957-6866-0F85-A75B121E14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76550" y="4429590"/>
            <a:ext cx="216000" cy="216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3F9C7F0-726B-24EC-2FC8-D34759F2E18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93728" y="4037960"/>
            <a:ext cx="216000" cy="216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0AC8F8F-1E14-5291-022E-BCEB7C499C0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9102" y="4037960"/>
            <a:ext cx="216000" cy="216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D2D676D-2CE5-F99E-6496-B8C388A97E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9102" y="4773782"/>
            <a:ext cx="216000" cy="21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970DB07-DAF8-FD84-16B5-2B1CB43CB2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67261" y="4410232"/>
            <a:ext cx="216000" cy="216000"/>
          </a:xfrm>
          <a:prstGeom prst="rect">
            <a:avLst/>
          </a:prstGeom>
        </p:spPr>
      </p:pic>
      <p:sp>
        <p:nvSpPr>
          <p:cNvPr id="53" name="Arc 52">
            <a:extLst>
              <a:ext uri="{FF2B5EF4-FFF2-40B4-BE49-F238E27FC236}">
                <a16:creationId xmlns:a16="http://schemas.microsoft.com/office/drawing/2014/main" id="{1A062DB6-94C4-1199-ABC7-4ECD773AC15E}"/>
              </a:ext>
            </a:extLst>
          </p:cNvPr>
          <p:cNvSpPr/>
          <p:nvPr/>
        </p:nvSpPr>
        <p:spPr>
          <a:xfrm>
            <a:off x="7893072" y="1965268"/>
            <a:ext cx="720000" cy="720000"/>
          </a:xfrm>
          <a:prstGeom prst="arc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EF5F17A3-E88A-6D7F-E137-DBB06696C1A5}"/>
              </a:ext>
            </a:extLst>
          </p:cNvPr>
          <p:cNvSpPr/>
          <p:nvPr/>
        </p:nvSpPr>
        <p:spPr>
          <a:xfrm flipH="1">
            <a:off x="3199646" y="1965268"/>
            <a:ext cx="720000" cy="720000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D4485DF-5521-3C1D-AE62-BDB66E166A27}"/>
              </a:ext>
            </a:extLst>
          </p:cNvPr>
          <p:cNvCxnSpPr>
            <a:stCxn id="54" idx="0"/>
          </p:cNvCxnSpPr>
          <p:nvPr/>
        </p:nvCxnSpPr>
        <p:spPr>
          <a:xfrm>
            <a:off x="3559647" y="1965268"/>
            <a:ext cx="470761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5"/>
                </a:gs>
                <a:gs pos="50000">
                  <a:schemeClr val="accent4"/>
                </a:gs>
                <a:gs pos="100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80C165-5665-812D-344E-668C32C62E3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520666" y="1576258"/>
            <a:ext cx="0" cy="739298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E17BD0F-51E7-3BC4-E8AB-71541F7C4CC0}"/>
              </a:ext>
            </a:extLst>
          </p:cNvPr>
          <p:cNvSpPr/>
          <p:nvPr/>
        </p:nvSpPr>
        <p:spPr>
          <a:xfrm>
            <a:off x="5777072" y="3024265"/>
            <a:ext cx="3729588" cy="3026152"/>
          </a:xfrm>
          <a:prstGeom prst="roundRect">
            <a:avLst>
              <a:gd name="adj" fmla="val 5571"/>
            </a:avLst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pPr algn="ctr"/>
            <a:endParaRPr lang="en-GB" sz="1400">
              <a:solidFill>
                <a:schemeClr val="accent4"/>
              </a:solidFill>
            </a:endParaRPr>
          </a:p>
          <a:p>
            <a:endParaRPr lang="en-GB" sz="1400">
              <a:solidFill>
                <a:schemeClr val="accent4"/>
              </a:solidFill>
            </a:endParaRPr>
          </a:p>
          <a:p>
            <a:endParaRPr lang="en-GB" sz="1400">
              <a:solidFill>
                <a:schemeClr val="accent4"/>
              </a:solidFill>
            </a:endParaRPr>
          </a:p>
          <a:p>
            <a:endParaRPr lang="en-GB" sz="1400">
              <a:solidFill>
                <a:schemeClr val="accent4"/>
              </a:solidFill>
            </a:endParaRPr>
          </a:p>
          <a:p>
            <a:r>
              <a:rPr lang="en-GB" sz="1400" err="1">
                <a:solidFill>
                  <a:schemeClr val="accent4"/>
                </a:solidFill>
              </a:rPr>
              <a:t>MLOps</a:t>
            </a:r>
            <a:r>
              <a:rPr lang="en-GB" sz="1400">
                <a:solidFill>
                  <a:schemeClr val="accent4"/>
                </a:solidFill>
              </a:rPr>
              <a:t> Team</a:t>
            </a:r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31974C4D-2437-5BB4-D889-D0BDB12EA618}"/>
              </a:ext>
            </a:extLst>
          </p:cNvPr>
          <p:cNvSpPr/>
          <p:nvPr/>
        </p:nvSpPr>
        <p:spPr>
          <a:xfrm>
            <a:off x="4117112" y="1271654"/>
            <a:ext cx="2787314" cy="451163"/>
          </a:xfrm>
          <a:prstGeom prst="round2DiagRect">
            <a:avLst>
              <a:gd name="adj1" fmla="val 39295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ML Platform pillars</a:t>
            </a:r>
          </a:p>
        </p:txBody>
      </p:sp>
    </p:spTree>
    <p:extLst>
      <p:ext uri="{BB962C8B-B14F-4D97-AF65-F5344CB8AC3E}">
        <p14:creationId xmlns:p14="http://schemas.microsoft.com/office/powerpoint/2010/main" val="19596692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image25084112">
            <a:extLst>
              <a:ext uri="{FF2B5EF4-FFF2-40B4-BE49-F238E27FC236}">
                <a16:creationId xmlns:a16="http://schemas.microsoft.com/office/drawing/2014/main" id="{BB4810B0-0705-1638-0D4C-57C70C6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50" y="584677"/>
            <a:ext cx="11950700" cy="50790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153FA6F-A901-8E4B-350D-5E0772E7A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19C47F3-E74D-462A-9E9A-E7164C68AF73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67FFC-109C-2C1A-8A1E-1F4A25C2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89" y="2419190"/>
            <a:ext cx="825589" cy="4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ECDE2E-C683-5EED-FB27-9FF7C82E8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7" y="381008"/>
            <a:ext cx="12191983" cy="60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14093BB-01D8-BDAD-D2CB-B0729CF45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58922" y="6217920"/>
            <a:ext cx="365760" cy="365760"/>
          </a:xfrm>
        </p:spPr>
        <p:txBody>
          <a:bodyPr vert="horz" lIns="15240" tIns="38100" rIns="15240" bIns="38100" rtlCol="0" anchor="ctr">
            <a:normAutofit/>
          </a:bodyPr>
          <a:lstStyle/>
          <a:p>
            <a:pPr>
              <a:spcAft>
                <a:spcPts val="600"/>
              </a:spcAft>
            </a:pPr>
            <a:fld id="{219C47F3-E74D-462A-9E9A-E7164C68AF73}" type="slidenum">
              <a:rPr lang="en-US" sz="917"/>
              <a:pPr>
                <a:spcAft>
                  <a:spcPts val="600"/>
                </a:spcAft>
              </a:pPr>
              <a:t>7</a:t>
            </a:fld>
            <a:endParaRPr lang="en-US" sz="917"/>
          </a:p>
        </p:txBody>
      </p:sp>
    </p:spTree>
    <p:extLst>
      <p:ext uri="{BB962C8B-B14F-4D97-AF65-F5344CB8AC3E}">
        <p14:creationId xmlns:p14="http://schemas.microsoft.com/office/powerpoint/2010/main" val="2139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127658" y="322841"/>
            <a:ext cx="6297018" cy="163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418"/>
              </a:lnSpc>
            </a:pPr>
            <a:r>
              <a:rPr lang="en-US" sz="5135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CICD</a:t>
            </a:r>
            <a:endParaRPr lang="en-US" sz="5135" dirty="0"/>
          </a:p>
        </p:txBody>
      </p:sp>
      <p:sp>
        <p:nvSpPr>
          <p:cNvPr id="7" name="Text 3"/>
          <p:cNvSpPr/>
          <p:nvPr/>
        </p:nvSpPr>
        <p:spPr>
          <a:xfrm>
            <a:off x="889001" y="1458614"/>
            <a:ext cx="10747342" cy="425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3333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Integration and Continuous Deployment (CI/CD)</a:t>
            </a:r>
            <a:endParaRPr lang="en-US" sz="3333" dirty="0"/>
          </a:p>
        </p:txBody>
      </p:sp>
      <p:sp>
        <p:nvSpPr>
          <p:cNvPr id="8" name="Shape 4"/>
          <p:cNvSpPr/>
          <p:nvPr/>
        </p:nvSpPr>
        <p:spPr>
          <a:xfrm>
            <a:off x="5233492" y="5096967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B717D-91C3-39E7-7207-551930085AB7}"/>
              </a:ext>
            </a:extLst>
          </p:cNvPr>
          <p:cNvSpPr txBox="1"/>
          <p:nvPr/>
        </p:nvSpPr>
        <p:spPr>
          <a:xfrm>
            <a:off x="6005598" y="2149748"/>
            <a:ext cx="61864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IN" sz="3000" dirty="0"/>
              <a:t>Source code management (SCM)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IN" sz="3000" dirty="0"/>
              <a:t>Build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IN" sz="3000" dirty="0"/>
              <a:t>Test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IN" sz="3000" dirty="0"/>
              <a:t>Deploy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IN" sz="3000" dirty="0"/>
              <a:t>Release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04188-4BED-AD41-A7E3-9FCFD66E91B5}"/>
              </a:ext>
            </a:extLst>
          </p:cNvPr>
          <p:cNvSpPr txBox="1"/>
          <p:nvPr/>
        </p:nvSpPr>
        <p:spPr>
          <a:xfrm>
            <a:off x="1354667" y="2236366"/>
            <a:ext cx="6152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3600"/>
            </a:lvl1pPr>
          </a:lstStyle>
          <a:p>
            <a:r>
              <a:rPr lang="en-IN" sz="3000" dirty="0"/>
              <a:t>Jenkins</a:t>
            </a:r>
          </a:p>
          <a:p>
            <a:r>
              <a:rPr lang="en-IN" sz="3000" dirty="0"/>
              <a:t>GitLab CI</a:t>
            </a:r>
          </a:p>
          <a:p>
            <a:r>
              <a:rPr lang="en-IN" sz="3000" dirty="0"/>
              <a:t> </a:t>
            </a:r>
            <a:r>
              <a:rPr lang="en-IN" sz="3000" dirty="0" err="1"/>
              <a:t>CircleCI</a:t>
            </a:r>
            <a:endParaRPr lang="en-IN" sz="3000" dirty="0"/>
          </a:p>
          <a:p>
            <a:r>
              <a:rPr lang="en-IN" sz="3000" dirty="0"/>
              <a:t> Travis CI</a:t>
            </a:r>
          </a:p>
          <a:p>
            <a:r>
              <a:rPr lang="en-IN" sz="3000" dirty="0"/>
              <a:t>GitHub Actions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2530275" y="378817"/>
            <a:ext cx="6333927" cy="1148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21"/>
              </a:lnSpc>
            </a:pPr>
            <a:r>
              <a:rPr lang="en-US" sz="3617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Integration (CI)</a:t>
            </a:r>
            <a:endParaRPr lang="en-US" sz="3617" dirty="0"/>
          </a:p>
        </p:txBody>
      </p:sp>
      <p:sp>
        <p:nvSpPr>
          <p:cNvPr id="7" name="Shape 3"/>
          <p:cNvSpPr/>
          <p:nvPr/>
        </p:nvSpPr>
        <p:spPr>
          <a:xfrm>
            <a:off x="5477868" y="1929110"/>
            <a:ext cx="25400" cy="4424958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4"/>
          <p:cNvSpPr/>
          <p:nvPr/>
        </p:nvSpPr>
        <p:spPr>
          <a:xfrm>
            <a:off x="5671840" y="2329756"/>
            <a:ext cx="643037" cy="2540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Shape 5"/>
          <p:cNvSpPr/>
          <p:nvPr/>
        </p:nvSpPr>
        <p:spPr>
          <a:xfrm>
            <a:off x="5283894" y="2135783"/>
            <a:ext cx="413345" cy="41334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6"/>
          <p:cNvSpPr/>
          <p:nvPr/>
        </p:nvSpPr>
        <p:spPr>
          <a:xfrm>
            <a:off x="5445324" y="2204641"/>
            <a:ext cx="9038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70"/>
              </a:lnSpc>
            </a:pPr>
            <a:r>
              <a:rPr lang="en-US" sz="217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170" dirty="0"/>
          </a:p>
        </p:txBody>
      </p:sp>
      <p:sp>
        <p:nvSpPr>
          <p:cNvPr id="11" name="Text 7"/>
          <p:cNvSpPr/>
          <p:nvPr/>
        </p:nvSpPr>
        <p:spPr>
          <a:xfrm>
            <a:off x="6501110" y="2112764"/>
            <a:ext cx="2296815" cy="287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 Commit</a:t>
            </a:r>
            <a:endParaRPr lang="en-US" sz="1808" dirty="0"/>
          </a:p>
        </p:txBody>
      </p:sp>
      <p:sp>
        <p:nvSpPr>
          <p:cNvPr id="12" name="Text 8"/>
          <p:cNvSpPr/>
          <p:nvPr/>
        </p:nvSpPr>
        <p:spPr>
          <a:xfrm>
            <a:off x="6501110" y="2510036"/>
            <a:ext cx="5047853" cy="587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15"/>
              </a:lnSpc>
            </a:pPr>
            <a:r>
              <a:rPr lang="en-US" sz="144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commit changes to the codebase, triggering the CI process.</a:t>
            </a:r>
            <a:endParaRPr lang="en-US" sz="1447" dirty="0"/>
          </a:p>
        </p:txBody>
      </p:sp>
      <p:sp>
        <p:nvSpPr>
          <p:cNvPr id="13" name="Shape 9"/>
          <p:cNvSpPr/>
          <p:nvPr/>
        </p:nvSpPr>
        <p:spPr>
          <a:xfrm>
            <a:off x="5671840" y="3865959"/>
            <a:ext cx="643037" cy="2540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Shape 10"/>
          <p:cNvSpPr/>
          <p:nvPr/>
        </p:nvSpPr>
        <p:spPr>
          <a:xfrm>
            <a:off x="5283894" y="3671987"/>
            <a:ext cx="413345" cy="41334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Text 11"/>
          <p:cNvSpPr/>
          <p:nvPr/>
        </p:nvSpPr>
        <p:spPr>
          <a:xfrm>
            <a:off x="5410994" y="3740844"/>
            <a:ext cx="15904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70"/>
              </a:lnSpc>
            </a:pPr>
            <a:r>
              <a:rPr lang="en-US" sz="217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170" dirty="0"/>
          </a:p>
        </p:txBody>
      </p:sp>
      <p:sp>
        <p:nvSpPr>
          <p:cNvPr id="16" name="Text 12"/>
          <p:cNvSpPr/>
          <p:nvPr/>
        </p:nvSpPr>
        <p:spPr>
          <a:xfrm>
            <a:off x="6501110" y="3648968"/>
            <a:ext cx="2296815" cy="287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&amp; Test</a:t>
            </a:r>
            <a:endParaRPr lang="en-US" sz="1808" dirty="0"/>
          </a:p>
        </p:txBody>
      </p:sp>
      <p:sp>
        <p:nvSpPr>
          <p:cNvPr id="17" name="Text 13"/>
          <p:cNvSpPr/>
          <p:nvPr/>
        </p:nvSpPr>
        <p:spPr>
          <a:xfrm>
            <a:off x="6501110" y="4046240"/>
            <a:ext cx="5047853" cy="587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15"/>
              </a:lnSpc>
            </a:pPr>
            <a:r>
              <a:rPr lang="en-US" sz="144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build and test procedures are executed to ensure code quality and model integrity.</a:t>
            </a:r>
            <a:endParaRPr lang="en-US" sz="1447" dirty="0"/>
          </a:p>
        </p:txBody>
      </p:sp>
      <p:sp>
        <p:nvSpPr>
          <p:cNvPr id="18" name="Shape 14"/>
          <p:cNvSpPr/>
          <p:nvPr/>
        </p:nvSpPr>
        <p:spPr>
          <a:xfrm>
            <a:off x="5671840" y="5402163"/>
            <a:ext cx="643037" cy="25400"/>
          </a:xfrm>
          <a:prstGeom prst="roundRect">
            <a:avLst>
              <a:gd name="adj" fmla="val 108513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5"/>
          <p:cNvSpPr/>
          <p:nvPr/>
        </p:nvSpPr>
        <p:spPr>
          <a:xfrm>
            <a:off x="5283894" y="5208191"/>
            <a:ext cx="413345" cy="41334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16"/>
          <p:cNvSpPr/>
          <p:nvPr/>
        </p:nvSpPr>
        <p:spPr>
          <a:xfrm>
            <a:off x="5408712" y="5277048"/>
            <a:ext cx="163711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70"/>
              </a:lnSpc>
            </a:pPr>
            <a:r>
              <a:rPr lang="en-US" sz="2170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170" dirty="0"/>
          </a:p>
        </p:txBody>
      </p:sp>
      <p:sp>
        <p:nvSpPr>
          <p:cNvPr id="21" name="Text 17"/>
          <p:cNvSpPr/>
          <p:nvPr/>
        </p:nvSpPr>
        <p:spPr>
          <a:xfrm>
            <a:off x="6501110" y="5185172"/>
            <a:ext cx="2296815" cy="287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Artifact Storage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6501110" y="5582444"/>
            <a:ext cx="5047853" cy="587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15"/>
              </a:lnSpc>
            </a:pPr>
            <a:r>
              <a:rPr lang="en-US" sz="1447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builds and trained models are securely stored as versioned artifacts.</a:t>
            </a:r>
            <a:endParaRPr lang="en-US" sz="1447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8EA9FAF8-AACC-27F2-2CAA-618724491CBD}"/>
              </a:ext>
            </a:extLst>
          </p:cNvPr>
          <p:cNvSpPr/>
          <p:nvPr/>
        </p:nvSpPr>
        <p:spPr>
          <a:xfrm>
            <a:off x="674763" y="2218133"/>
            <a:ext cx="3156694" cy="321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33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GitHub/GitLab</a:t>
            </a:r>
            <a:endParaRPr lang="en-US" sz="3333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ACD6BC01-901B-8860-058F-8DF8550CF45F}"/>
              </a:ext>
            </a:extLst>
          </p:cNvPr>
          <p:cNvSpPr/>
          <p:nvPr/>
        </p:nvSpPr>
        <p:spPr>
          <a:xfrm>
            <a:off x="674763" y="3678164"/>
            <a:ext cx="3156694" cy="321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33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Tools, </a:t>
            </a:r>
            <a:endParaRPr lang="en-US" sz="3333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3AB2CA41-9014-75D7-9EC2-DE62E243C88E}"/>
              </a:ext>
            </a:extLst>
          </p:cNvPr>
          <p:cNvSpPr/>
          <p:nvPr/>
        </p:nvSpPr>
        <p:spPr>
          <a:xfrm>
            <a:off x="628207" y="3966192"/>
            <a:ext cx="2296815" cy="287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Maven, Gradle, Webpack</a:t>
            </a:r>
            <a:endParaRPr lang="en-US" sz="1808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D70EAC9B-9B2B-71D6-CBE6-E3071B29DF1B}"/>
              </a:ext>
            </a:extLst>
          </p:cNvPr>
          <p:cNvSpPr/>
          <p:nvPr/>
        </p:nvSpPr>
        <p:spPr>
          <a:xfrm>
            <a:off x="699418" y="5105675"/>
            <a:ext cx="3156694" cy="321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3333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Repo</a:t>
            </a:r>
            <a:endParaRPr lang="en-US" sz="3333" dirty="0"/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8051CEF5-4161-348C-5B42-7FCE070E715F}"/>
              </a:ext>
            </a:extLst>
          </p:cNvPr>
          <p:cNvSpPr/>
          <p:nvPr/>
        </p:nvSpPr>
        <p:spPr>
          <a:xfrm>
            <a:off x="699417" y="5574997"/>
            <a:ext cx="2296815" cy="287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61"/>
              </a:lnSpc>
            </a:pP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ECR, </a:t>
            </a:r>
            <a:r>
              <a:rPr lang="en-US" sz="1808" dirty="0" err="1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Gemfury</a:t>
            </a:r>
            <a:r>
              <a:rPr lang="en-US" sz="1808" dirty="0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Maven Central, </a:t>
            </a:r>
            <a:r>
              <a:rPr lang="en-US" sz="1808" dirty="0" err="1">
                <a:solidFill>
                  <a:srgbClr val="1616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PYpi</a:t>
            </a:r>
            <a:endParaRPr lang="en-US" sz="1808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</TotalTime>
  <Words>590</Words>
  <Application>Microsoft Macintosh PowerPoint</Application>
  <PresentationFormat>Widescreen</PresentationFormat>
  <Paragraphs>170</Paragraphs>
  <Slides>15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Arial</vt:lpstr>
      <vt:lpstr>DM Sans</vt:lpstr>
      <vt:lpstr>Inter</vt:lpstr>
      <vt:lpstr>Roboto</vt:lpstr>
      <vt:lpstr>Segoe UI</vt:lpstr>
      <vt:lpstr>Trebuchet MS</vt:lpstr>
      <vt:lpstr>Wingdings 3</vt:lpstr>
      <vt:lpstr>Facet</vt:lpstr>
      <vt:lpstr>think-cell Slide</vt:lpstr>
      <vt:lpstr>Platform Architect @ Syngenta  </vt:lpstr>
      <vt:lpstr>Data Science Pain Points</vt:lpstr>
      <vt:lpstr>ML systems require a lot more than ML code</vt:lpstr>
      <vt:lpstr>Model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 Process</vt:lpstr>
      <vt:lpstr>PowerPoint Presentation</vt:lpstr>
      <vt:lpstr>PowerPoint Presentation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Raut Yashwantrao Dattatray INPU</dc:creator>
  <cp:lastModifiedBy>Raut Yashwantrao Dattatray INPU</cp:lastModifiedBy>
  <cp:revision>2</cp:revision>
  <dcterms:created xsi:type="dcterms:W3CDTF">2024-08-21T11:35:17Z</dcterms:created>
  <dcterms:modified xsi:type="dcterms:W3CDTF">2024-08-29T09:59:41Z</dcterms:modified>
</cp:coreProperties>
</file>